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61" r:id="rId8"/>
    <p:sldId id="266" r:id="rId9"/>
    <p:sldId id="260" r:id="rId10"/>
    <p:sldId id="271" r:id="rId11"/>
    <p:sldId id="262" r:id="rId12"/>
    <p:sldId id="268" r:id="rId13"/>
    <p:sldId id="265" r:id="rId14"/>
    <p:sldId id="270"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2" autoAdjust="0"/>
    <p:restoredTop sz="94464"/>
  </p:normalViewPr>
  <p:slideViewPr>
    <p:cSldViewPr snapToGrid="0" snapToObjects="1">
      <p:cViewPr varScale="1">
        <p:scale>
          <a:sx n="61" d="100"/>
          <a:sy n="61" d="100"/>
        </p:scale>
        <p:origin x="1674" y="2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k M" userId="60f0083f1751c07c" providerId="LiveId" clId="{D276A1F1-BF60-42D6-9172-3A609659104C}"/>
    <pc:docChg chg="modSld">
      <pc:chgData name="Rick M" userId="60f0083f1751c07c" providerId="LiveId" clId="{D276A1F1-BF60-42D6-9172-3A609659104C}" dt="2026-03-08T20:52:07.100" v="55" actId="20577"/>
      <pc:docMkLst>
        <pc:docMk/>
      </pc:docMkLst>
      <pc:sldChg chg="modSp mod">
        <pc:chgData name="Rick M" userId="60f0083f1751c07c" providerId="LiveId" clId="{D276A1F1-BF60-42D6-9172-3A609659104C}" dt="2026-03-08T20:45:44.750" v="2" actId="20577"/>
        <pc:sldMkLst>
          <pc:docMk/>
          <pc:sldMk cId="1870677074" sldId="256"/>
        </pc:sldMkLst>
        <pc:spChg chg="mod">
          <ac:chgData name="Rick M" userId="60f0083f1751c07c" providerId="LiveId" clId="{D276A1F1-BF60-42D6-9172-3A609659104C}" dt="2026-03-08T20:45:44.750" v="2" actId="20577"/>
          <ac:spMkLst>
            <pc:docMk/>
            <pc:sldMk cId="1870677074" sldId="256"/>
            <ac:spMk id="3" creationId="{00000000-0000-0000-0000-000000000000}"/>
          </ac:spMkLst>
        </pc:spChg>
      </pc:sldChg>
      <pc:sldChg chg="modSp mod">
        <pc:chgData name="Rick M" userId="60f0083f1751c07c" providerId="LiveId" clId="{D276A1F1-BF60-42D6-9172-3A609659104C}" dt="2026-03-08T20:47:30.550" v="29" actId="6549"/>
        <pc:sldMkLst>
          <pc:docMk/>
          <pc:sldMk cId="2835325596" sldId="258"/>
        </pc:sldMkLst>
        <pc:spChg chg="mod">
          <ac:chgData name="Rick M" userId="60f0083f1751c07c" providerId="LiveId" clId="{D276A1F1-BF60-42D6-9172-3A609659104C}" dt="2026-03-08T20:47:30.550" v="29" actId="6549"/>
          <ac:spMkLst>
            <pc:docMk/>
            <pc:sldMk cId="2835325596" sldId="258"/>
            <ac:spMk id="3" creationId="{00000000-0000-0000-0000-000000000000}"/>
          </ac:spMkLst>
        </pc:spChg>
      </pc:sldChg>
      <pc:sldChg chg="modSp mod">
        <pc:chgData name="Rick M" userId="60f0083f1751c07c" providerId="LiveId" clId="{D276A1F1-BF60-42D6-9172-3A609659104C}" dt="2026-03-08T20:50:46.785" v="37" actId="6549"/>
        <pc:sldMkLst>
          <pc:docMk/>
          <pc:sldMk cId="2471110608" sldId="262"/>
        </pc:sldMkLst>
        <pc:spChg chg="mod">
          <ac:chgData name="Rick M" userId="60f0083f1751c07c" providerId="LiveId" clId="{D276A1F1-BF60-42D6-9172-3A609659104C}" dt="2026-03-08T20:50:46.785" v="37" actId="6549"/>
          <ac:spMkLst>
            <pc:docMk/>
            <pc:sldMk cId="2471110608" sldId="262"/>
            <ac:spMk id="3" creationId="{00000000-0000-0000-0000-000000000000}"/>
          </ac:spMkLst>
        </pc:spChg>
      </pc:sldChg>
      <pc:sldChg chg="modSp mod">
        <pc:chgData name="Rick M" userId="60f0083f1751c07c" providerId="LiveId" clId="{D276A1F1-BF60-42D6-9172-3A609659104C}" dt="2026-03-08T20:50:02.472" v="36" actId="20577"/>
        <pc:sldMkLst>
          <pc:docMk/>
          <pc:sldMk cId="1207994839" sldId="266"/>
        </pc:sldMkLst>
        <pc:spChg chg="mod">
          <ac:chgData name="Rick M" userId="60f0083f1751c07c" providerId="LiveId" clId="{D276A1F1-BF60-42D6-9172-3A609659104C}" dt="2026-03-08T20:50:02.472" v="36" actId="20577"/>
          <ac:spMkLst>
            <pc:docMk/>
            <pc:sldMk cId="1207994839" sldId="266"/>
            <ac:spMk id="3" creationId="{00000000-0000-0000-0000-000000000000}"/>
          </ac:spMkLst>
        </pc:spChg>
      </pc:sldChg>
      <pc:sldChg chg="modSp mod">
        <pc:chgData name="Rick M" userId="60f0083f1751c07c" providerId="LiveId" clId="{D276A1F1-BF60-42D6-9172-3A609659104C}" dt="2026-03-08T20:52:07.100" v="55" actId="20577"/>
        <pc:sldMkLst>
          <pc:docMk/>
          <pc:sldMk cId="1455538596" sldId="270"/>
        </pc:sldMkLst>
        <pc:spChg chg="mod">
          <ac:chgData name="Rick M" userId="60f0083f1751c07c" providerId="LiveId" clId="{D276A1F1-BF60-42D6-9172-3A609659104C}" dt="2026-03-08T20:52:07.100" v="55" actId="20577"/>
          <ac:spMkLst>
            <pc:docMk/>
            <pc:sldMk cId="1455538596" sldId="270"/>
            <ac:spMk id="3" creationId="{2728176C-807D-7D47-8FF8-2E68FC83BDD7}"/>
          </ac:spMkLst>
        </pc:spChg>
      </pc:sldChg>
    </pc:docChg>
  </pc:docChgLst>
  <pc:docChgLst>
    <pc:chgData name="Rick M" userId="60f0083f1751c07c" providerId="LiveId" clId="{704A0440-2147-444C-BD34-D14AA387EC7B}"/>
    <pc:docChg chg="custSel modSld">
      <pc:chgData name="Rick M" userId="60f0083f1751c07c" providerId="LiveId" clId="{704A0440-2147-444C-BD34-D14AA387EC7B}" dt="2026-03-10T23:32:27.873" v="17" actId="20577"/>
      <pc:docMkLst>
        <pc:docMk/>
      </pc:docMkLst>
      <pc:sldChg chg="modSp mod">
        <pc:chgData name="Rick M" userId="60f0083f1751c07c" providerId="LiveId" clId="{704A0440-2147-444C-BD34-D14AA387EC7B}" dt="2026-03-10T23:29:35.338" v="12" actId="20577"/>
        <pc:sldMkLst>
          <pc:docMk/>
          <pc:sldMk cId="302375729" sldId="257"/>
        </pc:sldMkLst>
        <pc:spChg chg="mod">
          <ac:chgData name="Rick M" userId="60f0083f1751c07c" providerId="LiveId" clId="{704A0440-2147-444C-BD34-D14AA387EC7B}" dt="2026-03-10T23:29:35.338" v="12" actId="20577"/>
          <ac:spMkLst>
            <pc:docMk/>
            <pc:sldMk cId="302375729" sldId="257"/>
            <ac:spMk id="3" creationId="{00000000-0000-0000-0000-000000000000}"/>
          </ac:spMkLst>
        </pc:spChg>
      </pc:sldChg>
      <pc:sldChg chg="modSp mod">
        <pc:chgData name="Rick M" userId="60f0083f1751c07c" providerId="LiveId" clId="{704A0440-2147-444C-BD34-D14AA387EC7B}" dt="2026-03-10T23:31:31.911" v="15" actId="27636"/>
        <pc:sldMkLst>
          <pc:docMk/>
          <pc:sldMk cId="2825046117" sldId="260"/>
        </pc:sldMkLst>
        <pc:spChg chg="mod">
          <ac:chgData name="Rick M" userId="60f0083f1751c07c" providerId="LiveId" clId="{704A0440-2147-444C-BD34-D14AA387EC7B}" dt="2026-03-10T23:31:31.911" v="15" actId="27636"/>
          <ac:spMkLst>
            <pc:docMk/>
            <pc:sldMk cId="2825046117" sldId="260"/>
            <ac:spMk id="3" creationId="{00000000-0000-0000-0000-000000000000}"/>
          </ac:spMkLst>
        </pc:spChg>
      </pc:sldChg>
      <pc:sldChg chg="modSp mod">
        <pc:chgData name="Rick M" userId="60f0083f1751c07c" providerId="LiveId" clId="{704A0440-2147-444C-BD34-D14AA387EC7B}" dt="2026-03-10T23:32:27.873" v="17" actId="20577"/>
        <pc:sldMkLst>
          <pc:docMk/>
          <pc:sldMk cId="2471110608" sldId="262"/>
        </pc:sldMkLst>
        <pc:spChg chg="mod">
          <ac:chgData name="Rick M" userId="60f0083f1751c07c" providerId="LiveId" clId="{704A0440-2147-444C-BD34-D14AA387EC7B}" dt="2026-03-10T23:32:27.873" v="17" actId="20577"/>
          <ac:spMkLst>
            <pc:docMk/>
            <pc:sldMk cId="2471110608" sldId="262"/>
            <ac:spMk id="3" creationId="{00000000-0000-0000-0000-000000000000}"/>
          </ac:spMkLst>
        </pc:spChg>
      </pc:sldChg>
      <pc:sldChg chg="modSp mod">
        <pc:chgData name="Rick M" userId="60f0083f1751c07c" providerId="LiveId" clId="{704A0440-2147-444C-BD34-D14AA387EC7B}" dt="2026-03-10T23:30:49.421" v="13" actId="20577"/>
        <pc:sldMkLst>
          <pc:docMk/>
          <pc:sldMk cId="1207994839" sldId="266"/>
        </pc:sldMkLst>
        <pc:spChg chg="mod">
          <ac:chgData name="Rick M" userId="60f0083f1751c07c" providerId="LiveId" clId="{704A0440-2147-444C-BD34-D14AA387EC7B}" dt="2026-03-10T23:30:49.421" v="13" actId="20577"/>
          <ac:spMkLst>
            <pc:docMk/>
            <pc:sldMk cId="1207994839" sldId="26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3/10/2026</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58952" y="6300216"/>
            <a:ext cx="1298448" cy="365125"/>
          </a:xfrm>
        </p:spPr>
        <p:txBody>
          <a:bodyPr/>
          <a:lstStyle/>
          <a:p>
            <a:fld id="{B1115196-1C6F-4784-83AC-30756D8F10B3}" type="datetimeFigureOut">
              <a:rPr lang="en-US" smtClean="0"/>
              <a:t>3/10/2026</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a:t>Click to edit Master title style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1115196-1C6F-4784-83AC-30756D8F10B3}"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a:xfrm>
            <a:off x="779463" y="1949824"/>
            <a:ext cx="7583488" cy="3857627"/>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3/10/2026</a:t>
            </a:fld>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pic>
        <p:nvPicPr>
          <p:cNvPr id="7" name="Picture 6" descr="Lees-Summit-Baseball-Association.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987638" y="5807451"/>
            <a:ext cx="828143" cy="722076"/>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3/10/2026</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en-US"/>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 name="Group 11"/>
          <p:cNvGrpSpPr/>
          <p:nvPr/>
        </p:nvGrpSpPr>
        <p:grpSpPr>
          <a:xfrm flipH="1">
            <a:off x="1600199" y="2126877"/>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B1115196-1C6F-4784-83AC-30756D8F10B3}" type="datetimeFigureOut">
              <a:rPr lang="en-US" smtClean="0"/>
              <a:t>3/10/2026</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p>
            <a:r>
              <a:rPr lang="en-US"/>
              <a:t>Click to edit Master title style</a:t>
            </a:r>
            <a:endParaRPr/>
          </a:p>
        </p:txBody>
      </p:sp>
      <p:sp>
        <p:nvSpPr>
          <p:cNvPr id="3" name="Content Placeholder 2"/>
          <p:cNvSpPr>
            <a:spLocks noGrp="1"/>
          </p:cNvSpPr>
          <p:nvPr>
            <p:ph sz="half" idx="1"/>
          </p:nvPr>
        </p:nvSpPr>
        <p:spPr>
          <a:xfrm>
            <a:off x="779461" y="1981201"/>
            <a:ext cx="3657600" cy="3975100"/>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a:defRPr sz="2200"/>
            </a:lvl1pPr>
            <a:lvl2pPr>
              <a:defRPr sz="2000"/>
            </a:lvl2pPr>
            <a:lvl3pPr>
              <a:defRPr sz="1800"/>
            </a:lvl3pPr>
            <a:lvl4pPr>
              <a:defRPr sz="1800"/>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B1115196-1C6F-4784-83AC-30756D8F10B3}"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79463"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05351"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B1115196-1C6F-4784-83AC-30756D8F10B3}" type="datetimeFigureOut">
              <a:rPr lang="en-US" smtClean="0"/>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115196-1C6F-4784-83AC-30756D8F10B3}" type="datetimeFigureOut">
              <a:rPr lang="en-US" smtClean="0"/>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en-US"/>
              <a:t>Click to edit Master title style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62000" y="6297706"/>
            <a:ext cx="1295400" cy="365125"/>
          </a:xfrm>
        </p:spPr>
        <p:txBody>
          <a:bodyPr/>
          <a:lstStyle/>
          <a:p>
            <a:fld id="{B1115196-1C6F-4784-83AC-30756D8F10B3}" type="datetimeFigureOut">
              <a:rPr lang="en-US" smtClean="0"/>
              <a:t>3/10/2026</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en-US"/>
              <a:t>Click to edit Master title style</a:t>
            </a:r>
            <a:endParaRPr/>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B1115196-1C6F-4784-83AC-30756D8F10B3}" type="datetimeFigureOut">
              <a:rPr lang="en-US" smtClean="0"/>
              <a:t>3/10/2026</a:t>
            </a:fld>
            <a:endParaRPr lang="en-US"/>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19371D3E-5A18-49EB-AD2A-429AF165759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uic@lsbaseball.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mailto:tpirtle@lsbaseball.com" TargetMode="External"/><Relationship Id="rId3" Type="http://schemas.openxmlformats.org/officeDocument/2006/relationships/hyperlink" Target="mailto:ccrowder@lsbaseball.com" TargetMode="External"/><Relationship Id="rId7" Type="http://schemas.openxmlformats.org/officeDocument/2006/relationships/hyperlink" Target="mailto:dhenthron@lsbaseball.com" TargetMode="External"/><Relationship Id="rId2" Type="http://schemas.openxmlformats.org/officeDocument/2006/relationships/hyperlink" Target="mailto:rmurrow@lsbaseball.com" TargetMode="External"/><Relationship Id="rId1" Type="http://schemas.openxmlformats.org/officeDocument/2006/relationships/slideLayout" Target="../slideLayouts/slideLayout2.xml"/><Relationship Id="rId6" Type="http://schemas.openxmlformats.org/officeDocument/2006/relationships/hyperlink" Target="mailto:jferrara@lsbaseball.com" TargetMode="External"/><Relationship Id="rId11" Type="http://schemas.openxmlformats.org/officeDocument/2006/relationships/hyperlink" Target="mailto:sponsors@lsbaseball.com" TargetMode="External"/><Relationship Id="rId5" Type="http://schemas.openxmlformats.org/officeDocument/2006/relationships/hyperlink" Target="mailto:gboor@lsbaseball.com" TargetMode="External"/><Relationship Id="rId10" Type="http://schemas.openxmlformats.org/officeDocument/2006/relationships/hyperlink" Target="mailto:registrar@lsbaseball.com" TargetMode="External"/><Relationship Id="rId4" Type="http://schemas.openxmlformats.org/officeDocument/2006/relationships/hyperlink" Target="mailto:bwalker@lsbaseball.com" TargetMode="External"/><Relationship Id="rId9" Type="http://schemas.openxmlformats.org/officeDocument/2006/relationships/hyperlink" Target="mailto:dbales@lsbaseball.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lee-s-summit-baseball-association.sportngin.com/register/form/161756295"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lsbaseball.com/" TargetMode="External"/><Relationship Id="rId2" Type="http://schemas.openxmlformats.org/officeDocument/2006/relationships/hyperlink" Target="https://rainoutline.com/search/dnis/816774408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0902" y="3566148"/>
            <a:ext cx="6461760" cy="1470025"/>
          </a:xfrm>
        </p:spPr>
        <p:txBody>
          <a:bodyPr>
            <a:noAutofit/>
          </a:bodyPr>
          <a:lstStyle/>
          <a:p>
            <a:r>
              <a:rPr lang="en-US" sz="4400" b="1" i="1" dirty="0">
                <a:latin typeface="Calibri"/>
                <a:cs typeface="Calibri"/>
              </a:rPr>
              <a:t>LEE’S SUMMIT</a:t>
            </a:r>
            <a:br>
              <a:rPr lang="en-US" sz="4400" b="1" i="1" dirty="0">
                <a:latin typeface="Calibri"/>
                <a:cs typeface="Calibri"/>
              </a:rPr>
            </a:br>
            <a:r>
              <a:rPr lang="en-US" sz="4400" b="1" i="1" dirty="0">
                <a:latin typeface="Calibri"/>
                <a:cs typeface="Calibri"/>
              </a:rPr>
              <a:t>BASEBALL ASSOCIATION</a:t>
            </a:r>
          </a:p>
        </p:txBody>
      </p:sp>
      <p:sp>
        <p:nvSpPr>
          <p:cNvPr id="3" name="Subtitle 2"/>
          <p:cNvSpPr>
            <a:spLocks noGrp="1"/>
          </p:cNvSpPr>
          <p:nvPr>
            <p:ph type="subTitle" idx="1"/>
          </p:nvPr>
        </p:nvSpPr>
        <p:spPr>
          <a:xfrm>
            <a:off x="1371600" y="5096842"/>
            <a:ext cx="5867400" cy="880626"/>
          </a:xfrm>
        </p:spPr>
        <p:txBody>
          <a:bodyPr>
            <a:normAutofit lnSpcReduction="10000"/>
          </a:bodyPr>
          <a:lstStyle/>
          <a:p>
            <a:r>
              <a:rPr lang="en-US" sz="2400" dirty="0">
                <a:latin typeface="Calibri"/>
                <a:cs typeface="Calibri"/>
              </a:rPr>
              <a:t>American League – Managers’ Meeting</a:t>
            </a:r>
          </a:p>
          <a:p>
            <a:endParaRPr lang="en-US" sz="1000" dirty="0">
              <a:latin typeface="Calibri"/>
              <a:cs typeface="Calibri"/>
            </a:endParaRPr>
          </a:p>
          <a:p>
            <a:r>
              <a:rPr lang="en-US" sz="2000" i="1" dirty="0">
                <a:solidFill>
                  <a:srgbClr val="0070C0"/>
                </a:solidFill>
                <a:latin typeface="Calibri"/>
                <a:cs typeface="Calibri"/>
              </a:rPr>
              <a:t>March 10, 2026</a:t>
            </a:r>
          </a:p>
          <a:p>
            <a:endParaRPr lang="en-US" sz="2000" i="1" dirty="0">
              <a:solidFill>
                <a:srgbClr val="0070C0"/>
              </a:solidFill>
              <a:latin typeface="Calibri"/>
              <a:cs typeface="Calibri"/>
            </a:endParaRPr>
          </a:p>
        </p:txBody>
      </p:sp>
      <p:pic>
        <p:nvPicPr>
          <p:cNvPr id="7" name="Picture 6" descr="Lees-Summit-Baseball-Association.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42875" y="3566148"/>
            <a:ext cx="1499658" cy="1307584"/>
          </a:xfrm>
          <a:prstGeom prst="rect">
            <a:avLst/>
          </a:prstGeom>
        </p:spPr>
      </p:pic>
    </p:spTree>
    <p:extLst>
      <p:ext uri="{BB962C8B-B14F-4D97-AF65-F5344CB8AC3E}">
        <p14:creationId xmlns:p14="http://schemas.microsoft.com/office/powerpoint/2010/main" val="1870677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American League – Manager’s Meeting</a:t>
            </a:r>
            <a:br>
              <a:rPr lang="en-US" dirty="0"/>
            </a:br>
            <a:r>
              <a:rPr lang="en-US" sz="2700" i="1" dirty="0">
                <a:solidFill>
                  <a:schemeClr val="accent1"/>
                </a:solidFill>
              </a:rPr>
              <a:t>Schedules</a:t>
            </a:r>
            <a:endParaRPr lang="en-US" i="1" dirty="0">
              <a:solidFill>
                <a:schemeClr val="accent1"/>
              </a:solidFill>
            </a:endParaRPr>
          </a:p>
        </p:txBody>
      </p:sp>
      <p:sp>
        <p:nvSpPr>
          <p:cNvPr id="3" name="Content Placeholder 2"/>
          <p:cNvSpPr>
            <a:spLocks noGrp="1"/>
          </p:cNvSpPr>
          <p:nvPr>
            <p:ph idx="1"/>
          </p:nvPr>
        </p:nvSpPr>
        <p:spPr>
          <a:xfrm>
            <a:off x="460374" y="1949824"/>
            <a:ext cx="8207375" cy="4479551"/>
          </a:xfrm>
        </p:spPr>
        <p:txBody>
          <a:bodyPr>
            <a:normAutofit/>
          </a:bodyPr>
          <a:lstStyle/>
          <a:p>
            <a:pPr>
              <a:buFont typeface="Wingdings" charset="2"/>
              <a:buChar char="q"/>
            </a:pPr>
            <a:r>
              <a:rPr lang="en-US" sz="1600" b="1" dirty="0">
                <a:solidFill>
                  <a:srgbClr val="002060"/>
                </a:solidFill>
              </a:rPr>
              <a:t>Schedules					Chris Crowder – Scheduler  </a:t>
            </a:r>
          </a:p>
          <a:p>
            <a:pPr marL="349250" lvl="1" indent="0">
              <a:buNone/>
            </a:pPr>
            <a:endParaRPr lang="en-US" sz="1400" b="1" i="1" dirty="0">
              <a:solidFill>
                <a:srgbClr val="002060"/>
              </a:solidFill>
            </a:endParaRPr>
          </a:p>
          <a:p>
            <a:pPr lvl="1">
              <a:buFont typeface="Wingdings" charset="2"/>
              <a:buChar char="q"/>
            </a:pPr>
            <a:r>
              <a:rPr lang="en-US" sz="1400" b="1" i="1" dirty="0">
                <a:solidFill>
                  <a:srgbClr val="002060"/>
                </a:solidFill>
              </a:rPr>
              <a:t>Please use lsbaseball.com team website  for emailing your team.</a:t>
            </a:r>
          </a:p>
          <a:p>
            <a:pPr lvl="1">
              <a:buFont typeface="Wingdings" charset="2"/>
              <a:buChar char="q"/>
            </a:pPr>
            <a:r>
              <a:rPr lang="en-US" sz="1400" b="1" i="1" dirty="0">
                <a:solidFill>
                  <a:srgbClr val="002060"/>
                </a:solidFill>
              </a:rPr>
              <a:t>Once schedules are final, you will be notified that schedules are released by your league rep.</a:t>
            </a:r>
          </a:p>
          <a:p>
            <a:pPr lvl="1">
              <a:buFont typeface="Wingdings" charset="2"/>
              <a:buChar char="q"/>
            </a:pPr>
            <a:r>
              <a:rPr lang="en-US" sz="1400" b="1" i="1" dirty="0">
                <a:solidFill>
                  <a:srgbClr val="002060"/>
                </a:solidFill>
              </a:rPr>
              <a:t>Reminder your games can be any day of the week. Games during the week will have an early and late game.</a:t>
            </a:r>
          </a:p>
          <a:p>
            <a:pPr lvl="1">
              <a:buFont typeface="Wingdings" charset="2"/>
              <a:buChar char="q"/>
            </a:pPr>
            <a:r>
              <a:rPr lang="en-US" sz="1400" b="1" i="1" dirty="0">
                <a:solidFill>
                  <a:srgbClr val="002060"/>
                </a:solidFill>
              </a:rPr>
              <a:t>Weekends are generally used for possible game days or rainout reschedules.  Games can be scheduled Monday thru Sunday. Always check your email for updates OR look online at your team schedule.</a:t>
            </a:r>
          </a:p>
          <a:p>
            <a:pPr marL="349250" lvl="1" indent="0">
              <a:buNone/>
            </a:pPr>
            <a:endParaRPr lang="en-US" sz="1400" b="1" i="1" dirty="0">
              <a:solidFill>
                <a:srgbClr val="002060"/>
              </a:solidFill>
            </a:endParaRPr>
          </a:p>
        </p:txBody>
      </p:sp>
    </p:spTree>
    <p:extLst>
      <p:ext uri="{BB962C8B-B14F-4D97-AF65-F5344CB8AC3E}">
        <p14:creationId xmlns:p14="http://schemas.microsoft.com/office/powerpoint/2010/main" val="1965475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EB01F-D0CB-B641-8550-78AC67D30E73}"/>
              </a:ext>
            </a:extLst>
          </p:cNvPr>
          <p:cNvSpPr>
            <a:spLocks noGrp="1"/>
          </p:cNvSpPr>
          <p:nvPr>
            <p:ph type="title"/>
          </p:nvPr>
        </p:nvSpPr>
        <p:spPr/>
        <p:txBody>
          <a:bodyPr>
            <a:normAutofit fontScale="90000"/>
          </a:bodyPr>
          <a:lstStyle/>
          <a:p>
            <a:r>
              <a:rPr lang="en-US" dirty="0"/>
              <a:t>American League Manager’s Meeting</a:t>
            </a:r>
          </a:p>
        </p:txBody>
      </p:sp>
      <p:sp>
        <p:nvSpPr>
          <p:cNvPr id="3" name="Content Placeholder 2">
            <a:extLst>
              <a:ext uri="{FF2B5EF4-FFF2-40B4-BE49-F238E27FC236}">
                <a16:creationId xmlns:a16="http://schemas.microsoft.com/office/drawing/2014/main" id="{2728176C-807D-7D47-8FF8-2E68FC83BDD7}"/>
              </a:ext>
            </a:extLst>
          </p:cNvPr>
          <p:cNvSpPr>
            <a:spLocks noGrp="1"/>
          </p:cNvSpPr>
          <p:nvPr>
            <p:ph idx="1"/>
          </p:nvPr>
        </p:nvSpPr>
        <p:spPr>
          <a:xfrm>
            <a:off x="779463" y="1709057"/>
            <a:ext cx="7583488" cy="4853109"/>
          </a:xfrm>
        </p:spPr>
        <p:txBody>
          <a:bodyPr>
            <a:normAutofit lnSpcReduction="10000"/>
          </a:bodyPr>
          <a:lstStyle/>
          <a:p>
            <a:pPr>
              <a:buFont typeface="Wingdings" charset="2"/>
              <a:buChar char="q"/>
            </a:pPr>
            <a:r>
              <a:rPr lang="en-US" sz="2100" b="1" dirty="0">
                <a:solidFill>
                  <a:srgbClr val="002060"/>
                </a:solidFill>
              </a:rPr>
              <a:t>Umpires</a:t>
            </a:r>
            <a:r>
              <a:rPr lang="en-US" sz="1600" b="1" dirty="0">
                <a:solidFill>
                  <a:srgbClr val="002060"/>
                </a:solidFill>
              </a:rPr>
              <a:t>			Corey Starnes – Umpire in Charge (UIC)</a:t>
            </a:r>
          </a:p>
          <a:p>
            <a:pPr lvl="1">
              <a:buFont typeface="Wingdings" charset="2"/>
              <a:buChar char="q"/>
            </a:pPr>
            <a:r>
              <a:rPr lang="en-US" sz="1400" dirty="0">
                <a:solidFill>
                  <a:srgbClr val="002060"/>
                </a:solidFill>
              </a:rPr>
              <a:t>Role of the umpire</a:t>
            </a:r>
          </a:p>
          <a:p>
            <a:pPr lvl="1">
              <a:buFont typeface="Wingdings" charset="2"/>
              <a:buChar char="q"/>
            </a:pPr>
            <a:r>
              <a:rPr lang="en-US" sz="1400" dirty="0">
                <a:solidFill>
                  <a:srgbClr val="002060"/>
                </a:solidFill>
              </a:rPr>
              <a:t>Training for LSBA Umpires</a:t>
            </a:r>
          </a:p>
          <a:p>
            <a:pPr lvl="1">
              <a:buFont typeface="Wingdings" charset="2"/>
              <a:buChar char="q"/>
            </a:pPr>
            <a:r>
              <a:rPr lang="en-US" sz="1400" dirty="0">
                <a:solidFill>
                  <a:srgbClr val="002060"/>
                </a:solidFill>
              </a:rPr>
              <a:t>Expectations of the Managers &amp; Coaches</a:t>
            </a:r>
          </a:p>
          <a:p>
            <a:pPr lvl="2">
              <a:buFont typeface="Courier New" charset="0"/>
              <a:buChar char="o"/>
            </a:pPr>
            <a:r>
              <a:rPr lang="en-US" sz="1200" dirty="0">
                <a:solidFill>
                  <a:srgbClr val="002060"/>
                </a:solidFill>
              </a:rPr>
              <a:t>If issue with umpire, get umpire’s number (on uniform) and send an email to UIC for LSBA</a:t>
            </a:r>
          </a:p>
          <a:p>
            <a:pPr lvl="2">
              <a:buFont typeface="Courier New" charset="0"/>
              <a:buChar char="o"/>
            </a:pPr>
            <a:r>
              <a:rPr lang="en-US" sz="1200" u="sng" dirty="0">
                <a:solidFill>
                  <a:srgbClr val="002060"/>
                </a:solidFill>
              </a:rPr>
              <a:t>Best Practice</a:t>
            </a:r>
            <a:r>
              <a:rPr lang="en-US" sz="1200" dirty="0">
                <a:solidFill>
                  <a:srgbClr val="002060"/>
                </a:solidFill>
              </a:rPr>
              <a:t>:  Wait 24 hours before sending the email (calm down period)</a:t>
            </a:r>
          </a:p>
          <a:p>
            <a:pPr lvl="1">
              <a:buFont typeface="Wingdings" charset="2"/>
              <a:buChar char="q"/>
            </a:pPr>
            <a:r>
              <a:rPr lang="en-US" sz="1400" dirty="0">
                <a:solidFill>
                  <a:srgbClr val="002060"/>
                </a:solidFill>
              </a:rPr>
              <a:t>Expectations of the Players</a:t>
            </a:r>
          </a:p>
          <a:p>
            <a:pPr lvl="1">
              <a:buFont typeface="Wingdings" charset="2"/>
              <a:buChar char="q"/>
            </a:pPr>
            <a:r>
              <a:rPr lang="en-US" sz="1400" dirty="0">
                <a:solidFill>
                  <a:srgbClr val="002060"/>
                </a:solidFill>
              </a:rPr>
              <a:t>Expectations of the Parents</a:t>
            </a:r>
          </a:p>
          <a:p>
            <a:pPr lvl="1">
              <a:buFont typeface="Wingdings" charset="2"/>
              <a:buChar char="q"/>
            </a:pPr>
            <a:r>
              <a:rPr lang="en-US" sz="1400" dirty="0">
                <a:solidFill>
                  <a:srgbClr val="002060"/>
                </a:solidFill>
              </a:rPr>
              <a:t>Q &amp; A</a:t>
            </a:r>
          </a:p>
          <a:p>
            <a:pPr lvl="2">
              <a:buFont typeface="Wingdings" charset="2"/>
              <a:buChar char="q"/>
            </a:pPr>
            <a:r>
              <a:rPr lang="en-US" sz="1200" dirty="0">
                <a:solidFill>
                  <a:srgbClr val="002060"/>
                </a:solidFill>
              </a:rPr>
              <a:t>Contact Info:			</a:t>
            </a:r>
            <a:r>
              <a:rPr lang="en-US" sz="1200" dirty="0">
                <a:solidFill>
                  <a:srgbClr val="002060"/>
                </a:solidFill>
                <a:hlinkClick r:id="rId2">
                  <a:extLst>
                    <a:ext uri="{A12FA001-AC4F-418D-AE19-62706E023703}">
                      <ahyp:hlinkClr xmlns:ahyp="http://schemas.microsoft.com/office/drawing/2018/hyperlinkcolor" val="tx"/>
                    </a:ext>
                  </a:extLst>
                </a:hlinkClick>
              </a:rPr>
              <a:t>uic@lsbaseball.com</a:t>
            </a:r>
            <a:r>
              <a:rPr lang="en-US" sz="1200" dirty="0">
                <a:solidFill>
                  <a:srgbClr val="002060"/>
                </a:solidFill>
              </a:rPr>
              <a:t> </a:t>
            </a:r>
          </a:p>
          <a:p>
            <a:pPr>
              <a:buFont typeface="Wingdings" charset="2"/>
              <a:buChar char="q"/>
            </a:pPr>
            <a:r>
              <a:rPr lang="en-US" sz="2000" b="1" dirty="0">
                <a:solidFill>
                  <a:srgbClr val="002060"/>
                </a:solidFill>
              </a:rPr>
              <a:t>Modified this year</a:t>
            </a:r>
          </a:p>
          <a:p>
            <a:pPr lvl="1">
              <a:buFont typeface="Wingdings" charset="2"/>
              <a:buChar char="q"/>
            </a:pPr>
            <a:r>
              <a:rPr lang="en-US" sz="1400" dirty="0">
                <a:solidFill>
                  <a:srgbClr val="002060"/>
                </a:solidFill>
              </a:rPr>
              <a:t>Abusive behavior toward the umpires by coaches, player, or spectators can result in a 2-game suspension and expulsion from the league. </a:t>
            </a:r>
          </a:p>
          <a:p>
            <a:pPr lvl="1">
              <a:buFont typeface="Wingdings" charset="2"/>
              <a:buChar char="q"/>
            </a:pPr>
            <a:r>
              <a:rPr lang="en-US" sz="1400" dirty="0">
                <a:solidFill>
                  <a:srgbClr val="002060"/>
                </a:solidFill>
              </a:rPr>
              <a:t>Spectators need to cheer on the team, arguing or complaining repeatedly about the strike zone or a call on the field will not be tolerated.</a:t>
            </a:r>
          </a:p>
          <a:p>
            <a:pPr lvl="1">
              <a:buFont typeface="Wingdings" charset="2"/>
              <a:buChar char="q"/>
            </a:pPr>
            <a:r>
              <a:rPr lang="en-US" sz="1400" dirty="0">
                <a:solidFill>
                  <a:srgbClr val="002060"/>
                </a:solidFill>
              </a:rPr>
              <a:t>The head coach or designated coach needs to call timeout to ask a question about a call. Yelling at the umpires will not be tolerated.</a:t>
            </a:r>
          </a:p>
          <a:p>
            <a:pPr lvl="2">
              <a:buFont typeface="Wingdings" charset="2"/>
              <a:buChar char="q"/>
            </a:pPr>
            <a:endParaRPr lang="en-US" dirty="0"/>
          </a:p>
        </p:txBody>
      </p:sp>
    </p:spTree>
    <p:extLst>
      <p:ext uri="{BB962C8B-B14F-4D97-AF65-F5344CB8AC3E}">
        <p14:creationId xmlns:p14="http://schemas.microsoft.com/office/powerpoint/2010/main" val="1455538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American League – Manager’s Meeting</a:t>
            </a:r>
            <a:br>
              <a:rPr lang="en-US" dirty="0"/>
            </a:br>
            <a:r>
              <a:rPr lang="en-US" sz="2700" i="1" dirty="0">
                <a:solidFill>
                  <a:schemeClr val="accent1"/>
                </a:solidFill>
              </a:rPr>
              <a:t>New Business &amp; AL Division Break Out</a:t>
            </a:r>
            <a:endParaRPr lang="en-US" i="1" dirty="0">
              <a:solidFill>
                <a:schemeClr val="accent1"/>
              </a:solidFill>
            </a:endParaRPr>
          </a:p>
        </p:txBody>
      </p:sp>
      <p:sp>
        <p:nvSpPr>
          <p:cNvPr id="3" name="Content Placeholder 2"/>
          <p:cNvSpPr>
            <a:spLocks noGrp="1"/>
          </p:cNvSpPr>
          <p:nvPr>
            <p:ph idx="1"/>
          </p:nvPr>
        </p:nvSpPr>
        <p:spPr>
          <a:xfrm>
            <a:off x="460374" y="1949824"/>
            <a:ext cx="8207375" cy="4479551"/>
          </a:xfrm>
        </p:spPr>
        <p:txBody>
          <a:bodyPr>
            <a:normAutofit/>
          </a:bodyPr>
          <a:lstStyle/>
          <a:p>
            <a:pPr>
              <a:buFont typeface="Wingdings" charset="2"/>
              <a:buChar char="q"/>
            </a:pPr>
            <a:r>
              <a:rPr lang="en-US" sz="1600" b="1" dirty="0">
                <a:solidFill>
                  <a:srgbClr val="002060"/>
                </a:solidFill>
              </a:rPr>
              <a:t>Final Thoughts				Rick Murrow – President </a:t>
            </a:r>
          </a:p>
          <a:p>
            <a:pPr lvl="1">
              <a:buFont typeface="Wingdings" charset="2"/>
              <a:buChar char="q"/>
            </a:pPr>
            <a:r>
              <a:rPr lang="en-US" sz="1400" dirty="0">
                <a:solidFill>
                  <a:srgbClr val="002060"/>
                </a:solidFill>
              </a:rPr>
              <a:t>Q &amp; A</a:t>
            </a:r>
          </a:p>
        </p:txBody>
      </p:sp>
    </p:spTree>
    <p:extLst>
      <p:ext uri="{BB962C8B-B14F-4D97-AF65-F5344CB8AC3E}">
        <p14:creationId xmlns:p14="http://schemas.microsoft.com/office/powerpoint/2010/main" val="1625616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American League – Manager’s Meeting</a:t>
            </a:r>
            <a:br>
              <a:rPr lang="en-US" dirty="0"/>
            </a:br>
            <a:r>
              <a:rPr lang="en-US" sz="2700" i="1" dirty="0">
                <a:solidFill>
                  <a:schemeClr val="accent1"/>
                </a:solidFill>
              </a:rPr>
              <a:t>Agenda</a:t>
            </a:r>
            <a:endParaRPr lang="en-US" i="1" dirty="0">
              <a:solidFill>
                <a:schemeClr val="accent1"/>
              </a:solidFill>
            </a:endParaRPr>
          </a:p>
        </p:txBody>
      </p:sp>
      <p:sp>
        <p:nvSpPr>
          <p:cNvPr id="3" name="Content Placeholder 2"/>
          <p:cNvSpPr>
            <a:spLocks noGrp="1"/>
          </p:cNvSpPr>
          <p:nvPr>
            <p:ph idx="1"/>
          </p:nvPr>
        </p:nvSpPr>
        <p:spPr>
          <a:xfrm>
            <a:off x="460374" y="1949824"/>
            <a:ext cx="8207375" cy="4479551"/>
          </a:xfrm>
        </p:spPr>
        <p:txBody>
          <a:bodyPr>
            <a:normAutofit/>
          </a:bodyPr>
          <a:lstStyle/>
          <a:p>
            <a:pPr>
              <a:buFont typeface="Wingdings" charset="2"/>
              <a:buChar char="q"/>
            </a:pPr>
            <a:r>
              <a:rPr lang="en-US" sz="1600" b="1" dirty="0"/>
              <a:t>Call Meeting to Order 	</a:t>
            </a:r>
            <a:r>
              <a:rPr lang="en-US" sz="1600" dirty="0"/>
              <a:t>		 Rick Murrow – President</a:t>
            </a:r>
          </a:p>
          <a:p>
            <a:pPr>
              <a:buFont typeface="Wingdings" charset="2"/>
              <a:buChar char="q"/>
            </a:pPr>
            <a:r>
              <a:rPr lang="en-US" sz="1600" b="1" dirty="0"/>
              <a:t>General Announcements</a:t>
            </a:r>
            <a:r>
              <a:rPr lang="en-US" sz="1600" dirty="0"/>
              <a:t>			Rick Murrow / Chris Crowder</a:t>
            </a:r>
          </a:p>
          <a:p>
            <a:pPr>
              <a:buFont typeface="Wingdings" charset="2"/>
              <a:buChar char="q"/>
            </a:pPr>
            <a:r>
              <a:rPr lang="en-US" sz="1600" b="1" dirty="0"/>
              <a:t>Umpires</a:t>
            </a:r>
            <a:r>
              <a:rPr lang="en-US" sz="1600" dirty="0"/>
              <a:t>				Trey / Corey – UIC </a:t>
            </a:r>
          </a:p>
          <a:p>
            <a:pPr>
              <a:buFont typeface="Wingdings" charset="2"/>
              <a:buChar char="q"/>
            </a:pPr>
            <a:r>
              <a:rPr lang="en-US" sz="1600" b="1" dirty="0"/>
              <a:t>Equipment Pickup</a:t>
            </a:r>
            <a:r>
              <a:rPr lang="en-US" sz="1600" dirty="0"/>
              <a:t>			Glenn Boor</a:t>
            </a:r>
          </a:p>
          <a:p>
            <a:pPr>
              <a:buFont typeface="Wingdings" charset="2"/>
              <a:buChar char="q"/>
            </a:pPr>
            <a:r>
              <a:rPr lang="en-US" sz="1600" b="1" dirty="0"/>
              <a:t>Pictures – Summit Studio	</a:t>
            </a:r>
            <a:r>
              <a:rPr lang="en-US" sz="1600" dirty="0"/>
              <a:t>		Rick Murrow</a:t>
            </a:r>
          </a:p>
          <a:p>
            <a:pPr>
              <a:buFont typeface="Wingdings" charset="2"/>
              <a:buChar char="q"/>
            </a:pPr>
            <a:r>
              <a:rPr lang="en-US" sz="1600" b="1" dirty="0"/>
              <a:t>Q &amp; A		</a:t>
            </a:r>
            <a:r>
              <a:rPr lang="en-US" sz="1600" dirty="0"/>
              <a:t>			LSBA</a:t>
            </a:r>
          </a:p>
        </p:txBody>
      </p:sp>
    </p:spTree>
    <p:extLst>
      <p:ext uri="{BB962C8B-B14F-4D97-AF65-F5344CB8AC3E}">
        <p14:creationId xmlns:p14="http://schemas.microsoft.com/office/powerpoint/2010/main" val="302375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American League – Manager’s Meeting</a:t>
            </a:r>
            <a:br>
              <a:rPr lang="en-US" dirty="0"/>
            </a:br>
            <a:r>
              <a:rPr lang="en-US" sz="2700" i="1" dirty="0">
                <a:solidFill>
                  <a:schemeClr val="accent1"/>
                </a:solidFill>
              </a:rPr>
              <a:t>Call Meeting to Order / Introductions</a:t>
            </a:r>
            <a:endParaRPr lang="en-US" i="1" dirty="0">
              <a:solidFill>
                <a:schemeClr val="accent1"/>
              </a:solidFill>
            </a:endParaRPr>
          </a:p>
        </p:txBody>
      </p:sp>
      <p:sp>
        <p:nvSpPr>
          <p:cNvPr id="3" name="Content Placeholder 2"/>
          <p:cNvSpPr>
            <a:spLocks noGrp="1"/>
          </p:cNvSpPr>
          <p:nvPr>
            <p:ph idx="1"/>
          </p:nvPr>
        </p:nvSpPr>
        <p:spPr>
          <a:xfrm>
            <a:off x="454429" y="1817716"/>
            <a:ext cx="8440189" cy="4777048"/>
          </a:xfrm>
        </p:spPr>
        <p:txBody>
          <a:bodyPr vert="horz" lIns="91440" tIns="45720" rIns="91440" bIns="45720" rtlCol="0" anchor="t">
            <a:normAutofit lnSpcReduction="10000"/>
          </a:bodyPr>
          <a:lstStyle/>
          <a:p>
            <a:pPr>
              <a:buFont typeface="Wingdings" charset="2"/>
              <a:buChar char="q"/>
            </a:pPr>
            <a:r>
              <a:rPr lang="en-US" sz="1400" b="1" dirty="0"/>
              <a:t>Call Meeting to Order / Introductions		Rick Murrow – President</a:t>
            </a:r>
          </a:p>
          <a:p>
            <a:pPr lvl="1">
              <a:buFont typeface="Wingdings" charset="2"/>
              <a:buChar char="q"/>
            </a:pPr>
            <a:r>
              <a:rPr lang="en-US" sz="1200" dirty="0"/>
              <a:t>LSBA Board of Directors</a:t>
            </a:r>
            <a:endParaRPr lang="en-US" sz="300" dirty="0"/>
          </a:p>
          <a:p>
            <a:pPr marL="685800" lvl="2" indent="0">
              <a:buNone/>
            </a:pPr>
            <a:r>
              <a:rPr lang="en-US" sz="1200" b="1" dirty="0"/>
              <a:t>Executive Board</a:t>
            </a:r>
          </a:p>
          <a:p>
            <a:pPr lvl="2">
              <a:buFont typeface="Wingdings" charset="2"/>
              <a:buChar char="v"/>
            </a:pPr>
            <a:r>
              <a:rPr lang="en-US" sz="1200" dirty="0"/>
              <a:t>President – 		 Rick Murrow		</a:t>
            </a:r>
            <a:r>
              <a:rPr lang="en-US" sz="1200" dirty="0">
                <a:hlinkClick r:id="rId2"/>
              </a:rPr>
              <a:t>rmurrow@lsbaseball.com</a:t>
            </a:r>
            <a:r>
              <a:rPr lang="en-US" sz="1200" dirty="0"/>
              <a:t> </a:t>
            </a:r>
          </a:p>
          <a:p>
            <a:pPr lvl="2">
              <a:buFont typeface="Wingdings" charset="2"/>
              <a:buChar char="v"/>
            </a:pPr>
            <a:r>
              <a:rPr lang="en-US" sz="1200" dirty="0"/>
              <a:t>Vice President – 	Chris Crowder		</a:t>
            </a:r>
            <a:r>
              <a:rPr lang="en-US" sz="1200" dirty="0">
                <a:hlinkClick r:id="rId3"/>
              </a:rPr>
              <a:t>ccrowder@lsbaseball.com</a:t>
            </a:r>
            <a:endParaRPr lang="en-US" sz="1200" dirty="0"/>
          </a:p>
          <a:p>
            <a:pPr lvl="2">
              <a:buFont typeface="Wingdings" charset="2"/>
              <a:buChar char="v"/>
            </a:pPr>
            <a:r>
              <a:rPr lang="en-US" sz="1200" dirty="0"/>
              <a:t>Treasurer – 		Brent Walker		</a:t>
            </a:r>
            <a:r>
              <a:rPr lang="en-US" sz="1200" dirty="0">
                <a:hlinkClick r:id="rId4"/>
              </a:rPr>
              <a:t>bwalker@lsbaseball.com</a:t>
            </a:r>
            <a:r>
              <a:rPr lang="en-US" sz="1200" dirty="0"/>
              <a:t> </a:t>
            </a:r>
          </a:p>
          <a:p>
            <a:pPr lvl="2">
              <a:buFont typeface="Wingdings" charset="2"/>
              <a:buChar char="v"/>
            </a:pPr>
            <a:r>
              <a:rPr lang="en-US" sz="1200" dirty="0"/>
              <a:t>Secretary – 		Glenn Boor		</a:t>
            </a:r>
            <a:r>
              <a:rPr lang="en-US" sz="1200" dirty="0">
                <a:hlinkClick r:id="rId5"/>
              </a:rPr>
              <a:t>gboor@lsbaseball.com</a:t>
            </a:r>
            <a:r>
              <a:rPr lang="en-US" sz="1200" dirty="0"/>
              <a:t> </a:t>
            </a:r>
          </a:p>
          <a:p>
            <a:pPr marL="685800" lvl="2" indent="0">
              <a:buNone/>
            </a:pPr>
            <a:endParaRPr lang="en-US" sz="700" b="1" i="1" dirty="0"/>
          </a:p>
          <a:p>
            <a:pPr marL="685800" lvl="2" indent="0">
              <a:buNone/>
            </a:pPr>
            <a:r>
              <a:rPr lang="en-US" sz="1200" b="1" i="1" dirty="0"/>
              <a:t>American League – Division Representatives</a:t>
            </a:r>
          </a:p>
          <a:p>
            <a:pPr marL="685800" lvl="2" indent="0">
              <a:buNone/>
            </a:pPr>
            <a:endParaRPr lang="en-US" sz="700" b="1" i="1" dirty="0"/>
          </a:p>
          <a:p>
            <a:pPr lvl="2">
              <a:buFont typeface="Wingdings" charset="2"/>
              <a:buChar char="v"/>
            </a:pPr>
            <a:r>
              <a:rPr lang="en-US" sz="1200" dirty="0"/>
              <a:t>T-Ball / Coach Pitch – 	 Jonathan Ferrara 	</a:t>
            </a:r>
            <a:r>
              <a:rPr lang="en-US" sz="1200" dirty="0">
                <a:hlinkClick r:id="rId6"/>
              </a:rPr>
              <a:t>jferrara@lsbaseball.com</a:t>
            </a:r>
            <a:r>
              <a:rPr lang="en-US" sz="1600" dirty="0"/>
              <a:t>		 </a:t>
            </a:r>
          </a:p>
          <a:p>
            <a:pPr lvl="2">
              <a:buFont typeface="Wingdings" charset="2"/>
              <a:buChar char="v"/>
            </a:pPr>
            <a:r>
              <a:rPr lang="en-US" sz="1200" dirty="0"/>
              <a:t>Rookie 7 / Pinto 8 – 	Drew Henthorn	</a:t>
            </a:r>
            <a:r>
              <a:rPr lang="en-US" sz="1200" dirty="0">
                <a:hlinkClick r:id="rId7"/>
              </a:rPr>
              <a:t>dhenthron@lsbaseball.com</a:t>
            </a:r>
            <a:endParaRPr lang="en-US" sz="1200" dirty="0"/>
          </a:p>
          <a:p>
            <a:pPr lvl="2">
              <a:buFont typeface="Wingdings" charset="2"/>
              <a:buChar char="v"/>
            </a:pPr>
            <a:r>
              <a:rPr lang="en-US" sz="1200" dirty="0"/>
              <a:t>Mustang 9 &amp; 10 – 	Travis Pirtle		</a:t>
            </a:r>
            <a:r>
              <a:rPr lang="en-US" sz="1200" dirty="0">
                <a:hlinkClick r:id="rId8"/>
              </a:rPr>
              <a:t>tpirtle@lsbaseball.com </a:t>
            </a:r>
            <a:endParaRPr lang="en-US" sz="1200" dirty="0"/>
          </a:p>
          <a:p>
            <a:pPr lvl="2">
              <a:buFont typeface="Wingdings" charset="2"/>
              <a:buChar char="v"/>
            </a:pPr>
            <a:r>
              <a:rPr lang="en-US" sz="1200" dirty="0"/>
              <a:t>Bronco 11 &amp; 12 – 	Dave Bales		</a:t>
            </a:r>
            <a:r>
              <a:rPr lang="en-US" sz="1200" dirty="0">
                <a:hlinkClick r:id="rId9"/>
              </a:rPr>
              <a:t>dbales@lsbaseball.com </a:t>
            </a:r>
            <a:endParaRPr lang="en-US" sz="1200" dirty="0"/>
          </a:p>
          <a:p>
            <a:pPr lvl="2">
              <a:buFont typeface="Wingdings" charset="2"/>
              <a:buChar char="v"/>
            </a:pPr>
            <a:r>
              <a:rPr lang="en-US" sz="1200" dirty="0"/>
              <a:t>Pony/Colt – 		Chris Crowder		</a:t>
            </a:r>
            <a:r>
              <a:rPr lang="en-US" sz="1200" dirty="0">
                <a:hlinkClick r:id="rId3"/>
              </a:rPr>
              <a:t>ccrowder@lsbaseball.com </a:t>
            </a:r>
            <a:endParaRPr lang="en-US" sz="1200" dirty="0"/>
          </a:p>
          <a:p>
            <a:pPr lvl="2">
              <a:buFont typeface="Wingdings" charset="2"/>
              <a:buChar char="v"/>
            </a:pPr>
            <a:r>
              <a:rPr lang="en-US" sz="1200" dirty="0"/>
              <a:t>Registrar – 		Cortney Boor		</a:t>
            </a:r>
            <a:r>
              <a:rPr lang="en-US" sz="1200" dirty="0">
                <a:hlinkClick r:id="rId10"/>
              </a:rPr>
              <a:t>registrar@lsbaseball.com</a:t>
            </a:r>
            <a:r>
              <a:rPr lang="en-US" sz="1200" dirty="0"/>
              <a:t> </a:t>
            </a:r>
          </a:p>
          <a:p>
            <a:pPr lvl="2">
              <a:buFont typeface="Wingdings" charset="2"/>
              <a:buChar char="v"/>
            </a:pPr>
            <a:r>
              <a:rPr lang="en-US" sz="1200" dirty="0"/>
              <a:t>Game Scheduler –  	Chris Crowder		</a:t>
            </a:r>
            <a:r>
              <a:rPr lang="en-US" sz="1200" dirty="0">
                <a:hlinkClick r:id="rId3"/>
              </a:rPr>
              <a:t>ccrowder@lsbaseball.com</a:t>
            </a:r>
            <a:r>
              <a:rPr lang="en-US" sz="1200" dirty="0"/>
              <a:t> </a:t>
            </a:r>
          </a:p>
          <a:p>
            <a:pPr lvl="2">
              <a:buFont typeface="Wingdings" charset="2"/>
              <a:buChar char="v"/>
            </a:pPr>
            <a:r>
              <a:rPr lang="en-US" sz="1200" dirty="0"/>
              <a:t>Sponsors – 		Jaime Murrow		</a:t>
            </a:r>
            <a:r>
              <a:rPr lang="en-US" sz="1200" dirty="0">
                <a:hlinkClick r:id="rId11"/>
              </a:rPr>
              <a:t>sponsors@lsbaseball.com</a:t>
            </a:r>
            <a:r>
              <a:rPr lang="en-US" sz="1200" dirty="0"/>
              <a:t> </a:t>
            </a:r>
          </a:p>
          <a:p>
            <a:pPr lvl="2">
              <a:buFont typeface="Wingdings" charset="2"/>
              <a:buChar char="v"/>
            </a:pPr>
            <a:r>
              <a:rPr lang="en-US" sz="1200" dirty="0"/>
              <a:t>Practice Schedule - 	Rick Murrow		</a:t>
            </a:r>
            <a:r>
              <a:rPr lang="en-US" sz="1200" dirty="0">
                <a:hlinkClick r:id="rId2"/>
              </a:rPr>
              <a:t>rmurrow@lsbaseball.com</a:t>
            </a:r>
            <a:r>
              <a:rPr lang="en-US" sz="1200" dirty="0"/>
              <a:t> </a:t>
            </a:r>
          </a:p>
          <a:p>
            <a:pPr lvl="2">
              <a:buFont typeface="Wingdings" charset="2"/>
              <a:buChar char="v"/>
            </a:pPr>
            <a:endParaRPr lang="en-US" sz="1200" dirty="0">
              <a:ea typeface="+mn-lt"/>
              <a:cs typeface="+mn-lt"/>
              <a:hlinkClick r:id="rId3"/>
            </a:endParaRPr>
          </a:p>
        </p:txBody>
      </p:sp>
    </p:spTree>
    <p:extLst>
      <p:ext uri="{BB962C8B-B14F-4D97-AF65-F5344CB8AC3E}">
        <p14:creationId xmlns:p14="http://schemas.microsoft.com/office/powerpoint/2010/main" val="2835325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American League – Manager’s Meeting</a:t>
            </a:r>
            <a:br>
              <a:rPr lang="en-US" dirty="0"/>
            </a:br>
            <a:r>
              <a:rPr lang="en-US" sz="2700" i="1" dirty="0">
                <a:solidFill>
                  <a:schemeClr val="accent1"/>
                </a:solidFill>
              </a:rPr>
              <a:t>Umpires</a:t>
            </a:r>
            <a:endParaRPr lang="en-US" i="1" dirty="0">
              <a:solidFill>
                <a:schemeClr val="accent1"/>
              </a:solidFill>
            </a:endParaRPr>
          </a:p>
        </p:txBody>
      </p:sp>
      <p:sp>
        <p:nvSpPr>
          <p:cNvPr id="3" name="Content Placeholder 2"/>
          <p:cNvSpPr>
            <a:spLocks noGrp="1"/>
          </p:cNvSpPr>
          <p:nvPr>
            <p:ph idx="1"/>
          </p:nvPr>
        </p:nvSpPr>
        <p:spPr>
          <a:xfrm>
            <a:off x="460374" y="1949824"/>
            <a:ext cx="8207375" cy="4479551"/>
          </a:xfrm>
        </p:spPr>
        <p:txBody>
          <a:bodyPr>
            <a:normAutofit/>
          </a:bodyPr>
          <a:lstStyle/>
          <a:p>
            <a:pPr>
              <a:buFont typeface="Wingdings" charset="2"/>
              <a:buChar char="q"/>
            </a:pPr>
            <a:r>
              <a:rPr lang="en-US" sz="1600" b="1" dirty="0">
                <a:solidFill>
                  <a:srgbClr val="002060"/>
                </a:solidFill>
              </a:rPr>
              <a:t>Rules Committee – Updates		Jim Baxter / Chris Crowder</a:t>
            </a:r>
          </a:p>
          <a:p>
            <a:pPr lvl="1">
              <a:buFont typeface="Wingdings" charset="2"/>
              <a:buChar char="q"/>
            </a:pPr>
            <a:r>
              <a:rPr lang="en-US" sz="1400" dirty="0">
                <a:solidFill>
                  <a:srgbClr val="002060"/>
                </a:solidFill>
              </a:rPr>
              <a:t>American League Rules – 2026		LSBA Website – Coach Info (Rules)</a:t>
            </a:r>
          </a:p>
        </p:txBody>
      </p:sp>
    </p:spTree>
    <p:extLst>
      <p:ext uri="{BB962C8B-B14F-4D97-AF65-F5344CB8AC3E}">
        <p14:creationId xmlns:p14="http://schemas.microsoft.com/office/powerpoint/2010/main" val="1803511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American League – Manager’s Meeting</a:t>
            </a:r>
            <a:br>
              <a:rPr lang="en-US" dirty="0"/>
            </a:br>
            <a:r>
              <a:rPr lang="en-US" sz="2700" i="1" dirty="0">
                <a:solidFill>
                  <a:schemeClr val="accent1"/>
                </a:solidFill>
              </a:rPr>
              <a:t>General Announcements</a:t>
            </a:r>
            <a:endParaRPr lang="en-US" i="1" dirty="0">
              <a:solidFill>
                <a:schemeClr val="accent1"/>
              </a:solidFill>
            </a:endParaRPr>
          </a:p>
        </p:txBody>
      </p:sp>
      <p:sp>
        <p:nvSpPr>
          <p:cNvPr id="3" name="Content Placeholder 2"/>
          <p:cNvSpPr>
            <a:spLocks noGrp="1"/>
          </p:cNvSpPr>
          <p:nvPr>
            <p:ph idx="1"/>
          </p:nvPr>
        </p:nvSpPr>
        <p:spPr>
          <a:xfrm>
            <a:off x="460374" y="1949824"/>
            <a:ext cx="8207375" cy="4479551"/>
          </a:xfrm>
        </p:spPr>
        <p:txBody>
          <a:bodyPr>
            <a:normAutofit/>
          </a:bodyPr>
          <a:lstStyle/>
          <a:p>
            <a:pPr>
              <a:buFont typeface="Wingdings" charset="2"/>
              <a:buChar char="q"/>
            </a:pPr>
            <a:r>
              <a:rPr lang="en-US" sz="1600" b="1" dirty="0">
                <a:solidFill>
                  <a:srgbClr val="002060"/>
                </a:solidFill>
              </a:rPr>
              <a:t>General Announcements 			Chris Crowder – Vice President</a:t>
            </a:r>
          </a:p>
          <a:p>
            <a:pPr lvl="1">
              <a:buFont typeface="Wingdings" charset="2"/>
              <a:buChar char="q"/>
            </a:pPr>
            <a:r>
              <a:rPr lang="en-US" sz="1400" dirty="0">
                <a:solidFill>
                  <a:srgbClr val="002060"/>
                </a:solidFill>
              </a:rPr>
              <a:t>Scorekeeping Training (Pinto 8 &amp; Older)		</a:t>
            </a:r>
            <a:r>
              <a:rPr lang="en-US" sz="1300" dirty="0">
                <a:solidFill>
                  <a:srgbClr val="002060"/>
                </a:solidFill>
              </a:rPr>
              <a:t>TBD</a:t>
            </a:r>
          </a:p>
          <a:p>
            <a:pPr lvl="1">
              <a:buFont typeface="Wingdings" charset="2"/>
              <a:buChar char="q"/>
            </a:pPr>
            <a:r>
              <a:rPr lang="en-US" sz="1400" dirty="0">
                <a:solidFill>
                  <a:srgbClr val="002060"/>
                </a:solidFill>
              </a:rPr>
              <a:t>Rules – Updates</a:t>
            </a:r>
          </a:p>
          <a:p>
            <a:pPr lvl="1">
              <a:buFont typeface="Wingdings" charset="2"/>
              <a:buChar char="q"/>
            </a:pPr>
            <a:r>
              <a:rPr lang="en-US" sz="1400" dirty="0">
                <a:solidFill>
                  <a:srgbClr val="002060"/>
                </a:solidFill>
              </a:rPr>
              <a:t>AL Practices – Start Date			Monday, April 6</a:t>
            </a:r>
            <a:r>
              <a:rPr lang="en-US" sz="1400" baseline="30000" dirty="0">
                <a:solidFill>
                  <a:srgbClr val="002060"/>
                </a:solidFill>
              </a:rPr>
              <a:t>th</a:t>
            </a:r>
            <a:r>
              <a:rPr lang="en-US" sz="1400" dirty="0">
                <a:solidFill>
                  <a:srgbClr val="002060"/>
                </a:solidFill>
              </a:rPr>
              <a:t>    </a:t>
            </a:r>
          </a:p>
          <a:p>
            <a:pPr lvl="1">
              <a:buFont typeface="Wingdings" charset="2"/>
              <a:buChar char="q"/>
            </a:pPr>
            <a:r>
              <a:rPr lang="en-US" sz="1400" dirty="0">
                <a:solidFill>
                  <a:srgbClr val="002060"/>
                </a:solidFill>
              </a:rPr>
              <a:t>AL Season – Start Date			Monday, May 4</a:t>
            </a:r>
            <a:r>
              <a:rPr lang="en-US" sz="1400" baseline="30000" dirty="0">
                <a:solidFill>
                  <a:srgbClr val="002060"/>
                </a:solidFill>
              </a:rPr>
              <a:t>th</a:t>
            </a:r>
            <a:r>
              <a:rPr lang="en-US" sz="1400" dirty="0">
                <a:solidFill>
                  <a:srgbClr val="002060"/>
                </a:solidFill>
              </a:rPr>
              <a:t>  </a:t>
            </a:r>
            <a:r>
              <a:rPr lang="en-US" sz="1600" dirty="0">
                <a:solidFill>
                  <a:srgbClr val="002060"/>
                </a:solidFill>
              </a:rPr>
              <a:t>	</a:t>
            </a:r>
          </a:p>
          <a:p>
            <a:pPr lvl="1">
              <a:buFont typeface="Wingdings" charset="2"/>
              <a:buChar char="q"/>
            </a:pPr>
            <a:r>
              <a:rPr lang="en-US" sz="1400" dirty="0">
                <a:solidFill>
                  <a:srgbClr val="002060"/>
                </a:solidFill>
              </a:rPr>
              <a:t>AL Season – End Date			Mid-July (Weather permitting)</a:t>
            </a:r>
          </a:p>
          <a:p>
            <a:pPr lvl="1">
              <a:buFont typeface="Wingdings" charset="2"/>
              <a:buChar char="q"/>
            </a:pPr>
            <a:r>
              <a:rPr lang="en-US" sz="1400" dirty="0">
                <a:solidFill>
                  <a:srgbClr val="002060"/>
                </a:solidFill>
              </a:rPr>
              <a:t>AL Tournament				Week of July 6</a:t>
            </a:r>
            <a:r>
              <a:rPr lang="en-US" sz="1400" baseline="30000" dirty="0">
                <a:solidFill>
                  <a:srgbClr val="002060"/>
                </a:solidFill>
              </a:rPr>
              <a:t>th</a:t>
            </a:r>
            <a:r>
              <a:rPr lang="en-US" sz="1400" dirty="0">
                <a:solidFill>
                  <a:srgbClr val="002060"/>
                </a:solidFill>
              </a:rPr>
              <a:t>  (Weather permitting)</a:t>
            </a:r>
          </a:p>
          <a:p>
            <a:pPr lvl="1">
              <a:buFont typeface="Wingdings" charset="2"/>
              <a:buChar char="q"/>
            </a:pPr>
            <a:r>
              <a:rPr lang="en-US" sz="1400" dirty="0">
                <a:solidFill>
                  <a:srgbClr val="002060"/>
                </a:solidFill>
              </a:rPr>
              <a:t>Backup for Tournament			Week of July 13</a:t>
            </a:r>
            <a:r>
              <a:rPr lang="en-US" sz="1400" baseline="30000" dirty="0">
                <a:solidFill>
                  <a:srgbClr val="002060"/>
                </a:solidFill>
              </a:rPr>
              <a:t>th</a:t>
            </a:r>
            <a:r>
              <a:rPr lang="en-US" sz="1400" dirty="0">
                <a:solidFill>
                  <a:srgbClr val="002060"/>
                </a:solidFill>
              </a:rPr>
              <a:t> </a:t>
            </a:r>
            <a:endParaRPr lang="en-US" sz="1400" baseline="30000" dirty="0">
              <a:solidFill>
                <a:srgbClr val="002060"/>
              </a:solidFill>
            </a:endParaRPr>
          </a:p>
          <a:p>
            <a:pPr lvl="1">
              <a:buFont typeface="Wingdings" charset="2"/>
              <a:buChar char="q"/>
            </a:pPr>
            <a:r>
              <a:rPr lang="en-US" sz="1800" b="1" dirty="0">
                <a:solidFill>
                  <a:srgbClr val="C00000"/>
                </a:solidFill>
                <a:effectLst/>
                <a:latin typeface="Aptos" panose="020B0004020202020204" pitchFamily="34" charset="0"/>
                <a:ea typeface="Aptos" panose="020B0004020202020204" pitchFamily="34" charset="0"/>
                <a:cs typeface="Aptos" panose="020B0004020202020204" pitchFamily="34" charset="0"/>
              </a:rPr>
              <a:t>Reminder CASHLESS Concessions.</a:t>
            </a:r>
            <a:endParaRPr lang="en-US" sz="1800" dirty="0">
              <a:effectLst/>
              <a:latin typeface="Aptos" panose="020B0004020202020204" pitchFamily="34" charset="0"/>
              <a:ea typeface="Aptos" panose="020B0004020202020204" pitchFamily="34" charset="0"/>
              <a:cs typeface="Aptos" panose="020B0004020202020204" pitchFamily="34" charset="0"/>
            </a:endParaRPr>
          </a:p>
          <a:p>
            <a:pPr lvl="1">
              <a:buFont typeface="Wingdings" charset="2"/>
              <a:buChar char="q"/>
            </a:pPr>
            <a:endParaRPr lang="en-US" sz="1400" dirty="0"/>
          </a:p>
          <a:p>
            <a:pPr lvl="1"/>
            <a:endParaRPr lang="en-US" sz="1400" dirty="0"/>
          </a:p>
        </p:txBody>
      </p:sp>
      <p:pic>
        <p:nvPicPr>
          <p:cNvPr id="6" name="Picture 5">
            <a:extLst>
              <a:ext uri="{FF2B5EF4-FFF2-40B4-BE49-F238E27FC236}">
                <a16:creationId xmlns:a16="http://schemas.microsoft.com/office/drawing/2014/main" id="{A7614199-CBD1-E44D-11CA-26A4FEA2DC18}"/>
              </a:ext>
            </a:extLst>
          </p:cNvPr>
          <p:cNvPicPr>
            <a:picLocks noChangeAspect="1"/>
          </p:cNvPicPr>
          <p:nvPr/>
        </p:nvPicPr>
        <p:blipFill>
          <a:blip r:embed="rId2"/>
          <a:stretch>
            <a:fillRect/>
          </a:stretch>
        </p:blipFill>
        <p:spPr>
          <a:xfrm>
            <a:off x="3040881" y="5065109"/>
            <a:ext cx="2561905" cy="885714"/>
          </a:xfrm>
          <a:prstGeom prst="rect">
            <a:avLst/>
          </a:prstGeom>
        </p:spPr>
      </p:pic>
    </p:spTree>
    <p:extLst>
      <p:ext uri="{BB962C8B-B14F-4D97-AF65-F5344CB8AC3E}">
        <p14:creationId xmlns:p14="http://schemas.microsoft.com/office/powerpoint/2010/main" val="1207994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American League – Manager’s Meeting</a:t>
            </a:r>
            <a:br>
              <a:rPr lang="en-US" dirty="0"/>
            </a:br>
            <a:r>
              <a:rPr lang="en-US" sz="2700" i="1" dirty="0">
                <a:solidFill>
                  <a:schemeClr val="accent1"/>
                </a:solidFill>
              </a:rPr>
              <a:t>General Announcements</a:t>
            </a:r>
            <a:endParaRPr lang="en-US" i="1" dirty="0">
              <a:solidFill>
                <a:schemeClr val="accent1"/>
              </a:solidFill>
            </a:endParaRPr>
          </a:p>
        </p:txBody>
      </p:sp>
      <p:sp>
        <p:nvSpPr>
          <p:cNvPr id="3" name="Content Placeholder 2"/>
          <p:cNvSpPr>
            <a:spLocks noGrp="1"/>
          </p:cNvSpPr>
          <p:nvPr>
            <p:ph idx="1"/>
          </p:nvPr>
        </p:nvSpPr>
        <p:spPr>
          <a:xfrm>
            <a:off x="460374" y="1949824"/>
            <a:ext cx="8207375" cy="4479551"/>
          </a:xfrm>
        </p:spPr>
        <p:txBody>
          <a:bodyPr>
            <a:normAutofit/>
          </a:bodyPr>
          <a:lstStyle/>
          <a:p>
            <a:pPr>
              <a:buFont typeface="Wingdings" charset="2"/>
              <a:buChar char="q"/>
            </a:pPr>
            <a:r>
              <a:rPr lang="en-US" sz="1600" b="1" dirty="0">
                <a:solidFill>
                  <a:srgbClr val="002060"/>
                </a:solidFill>
              </a:rPr>
              <a:t>General Announcements (cont’d)		</a:t>
            </a:r>
          </a:p>
          <a:p>
            <a:pPr lvl="1">
              <a:buFont typeface="Wingdings" charset="2"/>
              <a:buChar char="q"/>
            </a:pPr>
            <a:r>
              <a:rPr lang="en-US" sz="1400" dirty="0">
                <a:solidFill>
                  <a:srgbClr val="002060"/>
                </a:solidFill>
              </a:rPr>
              <a:t>Background Checks – Managers &amp; Coaches		</a:t>
            </a:r>
            <a:r>
              <a:rPr lang="en-US" sz="1200" dirty="0">
                <a:hlinkClick r:id="rId2"/>
              </a:rPr>
              <a:t>Background Screen</a:t>
            </a:r>
            <a:r>
              <a:rPr lang="en-US" sz="1400" dirty="0">
                <a:solidFill>
                  <a:srgbClr val="002060"/>
                </a:solidFill>
              </a:rPr>
              <a:t> </a:t>
            </a:r>
          </a:p>
          <a:p>
            <a:pPr lvl="1">
              <a:buFont typeface="Wingdings" charset="2"/>
              <a:buChar char="q"/>
            </a:pPr>
            <a:r>
              <a:rPr lang="en-US" sz="1400" dirty="0">
                <a:solidFill>
                  <a:srgbClr val="002060"/>
                </a:solidFill>
              </a:rPr>
              <a:t>Practice Fields – AL Teams			AL Division Reps</a:t>
            </a:r>
          </a:p>
          <a:p>
            <a:pPr lvl="2">
              <a:buFont typeface="Courier New" charset="0"/>
              <a:buChar char="o"/>
            </a:pPr>
            <a:r>
              <a:rPr lang="en-US" sz="1400" dirty="0">
                <a:solidFill>
                  <a:srgbClr val="002060"/>
                </a:solidFill>
              </a:rPr>
              <a:t>Legacy Park (to be finalized by April 1</a:t>
            </a:r>
            <a:r>
              <a:rPr lang="en-US" sz="1400" baseline="30000" dirty="0">
                <a:solidFill>
                  <a:srgbClr val="002060"/>
                </a:solidFill>
              </a:rPr>
              <a:t>st</a:t>
            </a:r>
            <a:r>
              <a:rPr lang="en-US" sz="1400" dirty="0">
                <a:solidFill>
                  <a:srgbClr val="002060"/>
                </a:solidFill>
              </a:rPr>
              <a:t>)			</a:t>
            </a:r>
          </a:p>
          <a:p>
            <a:pPr lvl="1">
              <a:buFont typeface="Wingdings" charset="2"/>
              <a:buChar char="q"/>
            </a:pPr>
            <a:r>
              <a:rPr lang="en-US" sz="1400" dirty="0">
                <a:solidFill>
                  <a:srgbClr val="002060"/>
                </a:solidFill>
              </a:rPr>
              <a:t>Legacy Park – Rules &amp; Expectations</a:t>
            </a:r>
          </a:p>
          <a:p>
            <a:pPr lvl="2">
              <a:buFont typeface="Courier New"/>
              <a:buChar char="o"/>
            </a:pPr>
            <a:r>
              <a:rPr lang="en-US" sz="1200" i="1" dirty="0">
                <a:solidFill>
                  <a:srgbClr val="002060"/>
                </a:solidFill>
              </a:rPr>
              <a:t>Please keep it clean – no trash in dugouts, practice fields, etc.</a:t>
            </a:r>
          </a:p>
          <a:p>
            <a:pPr lvl="2">
              <a:buFont typeface="Courier New"/>
              <a:buChar char="o"/>
            </a:pPr>
            <a:r>
              <a:rPr lang="en-US" sz="1200" i="1" dirty="0">
                <a:solidFill>
                  <a:srgbClr val="002060"/>
                </a:solidFill>
              </a:rPr>
              <a:t>Use of fields by permission only (assigned by LSBA or via rental through rental software)</a:t>
            </a:r>
          </a:p>
          <a:p>
            <a:pPr lvl="2">
              <a:buFont typeface="Courier New"/>
              <a:buChar char="o"/>
            </a:pPr>
            <a:r>
              <a:rPr lang="en-US" sz="1200" i="1" dirty="0">
                <a:solidFill>
                  <a:srgbClr val="002060"/>
                </a:solidFill>
              </a:rPr>
              <a:t>No digging holes in the outfield – review with players</a:t>
            </a:r>
          </a:p>
          <a:p>
            <a:pPr lvl="2">
              <a:buFont typeface="Courier New"/>
              <a:buChar char="o"/>
            </a:pPr>
            <a:r>
              <a:rPr lang="en-US" sz="1200" i="1" dirty="0">
                <a:solidFill>
                  <a:srgbClr val="002060"/>
                </a:solidFill>
              </a:rPr>
              <a:t>No soft toss against the fences</a:t>
            </a:r>
          </a:p>
          <a:p>
            <a:pPr lvl="2">
              <a:buFont typeface="Courier New"/>
              <a:buChar char="o"/>
            </a:pPr>
            <a:r>
              <a:rPr lang="en-US" sz="1200" i="1" dirty="0">
                <a:solidFill>
                  <a:srgbClr val="002060"/>
                </a:solidFill>
              </a:rPr>
              <a:t>No tree climbing – please remind parents/kids</a:t>
            </a:r>
          </a:p>
          <a:p>
            <a:pPr lvl="2">
              <a:buFont typeface="Courier New"/>
              <a:buChar char="o"/>
            </a:pPr>
            <a:r>
              <a:rPr lang="en-US" sz="1200" i="1" dirty="0">
                <a:solidFill>
                  <a:srgbClr val="002060"/>
                </a:solidFill>
              </a:rPr>
              <a:t>No hitting sticks</a:t>
            </a:r>
          </a:p>
          <a:p>
            <a:pPr lvl="2">
              <a:buFont typeface="Courier New"/>
              <a:buChar char="o"/>
            </a:pPr>
            <a:r>
              <a:rPr lang="en-US" sz="1200" i="1" dirty="0">
                <a:solidFill>
                  <a:srgbClr val="002060"/>
                </a:solidFill>
              </a:rPr>
              <a:t>Warmups – only inside the fence in common areas; between fields in designated space</a:t>
            </a:r>
          </a:p>
          <a:p>
            <a:pPr lvl="2">
              <a:buFont typeface="Courier New"/>
              <a:buChar char="o"/>
            </a:pPr>
            <a:r>
              <a:rPr lang="en-US" sz="1200" i="1" dirty="0">
                <a:solidFill>
                  <a:srgbClr val="002060"/>
                </a:solidFill>
              </a:rPr>
              <a:t>No pets on the Legacy Park grounds – LSPR Rules</a:t>
            </a:r>
          </a:p>
          <a:p>
            <a:pPr lvl="2">
              <a:buFont typeface="Courier New"/>
              <a:buChar char="o"/>
            </a:pPr>
            <a:r>
              <a:rPr lang="en-US" sz="1200" i="1" dirty="0">
                <a:solidFill>
                  <a:srgbClr val="002060"/>
                </a:solidFill>
              </a:rPr>
              <a:t>No riding toys (hoverboards, bikes, skateboards, scooters, etc.) on Legacy Park grounds</a:t>
            </a:r>
          </a:p>
          <a:p>
            <a:pPr lvl="2">
              <a:buFont typeface="Courier New"/>
              <a:buChar char="o"/>
            </a:pPr>
            <a:r>
              <a:rPr lang="en-US" sz="1200" i="1" dirty="0">
                <a:solidFill>
                  <a:srgbClr val="002060"/>
                </a:solidFill>
              </a:rPr>
              <a:t>No smoking on Legacy Park grounds</a:t>
            </a:r>
          </a:p>
          <a:p>
            <a:pPr lvl="1"/>
            <a:endParaRPr lang="en-US" sz="1400" dirty="0"/>
          </a:p>
          <a:p>
            <a:pPr lvl="1"/>
            <a:endParaRPr lang="en-US" sz="1400" dirty="0"/>
          </a:p>
        </p:txBody>
      </p:sp>
    </p:spTree>
    <p:extLst>
      <p:ext uri="{BB962C8B-B14F-4D97-AF65-F5344CB8AC3E}">
        <p14:creationId xmlns:p14="http://schemas.microsoft.com/office/powerpoint/2010/main" val="2825046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658AA-796F-6933-070F-FAC9437BF19C}"/>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059093C6-2D53-9A95-CC5A-67682EC02B47}"/>
              </a:ext>
            </a:extLst>
          </p:cNvPr>
          <p:cNvSpPr>
            <a:spLocks noGrp="1"/>
          </p:cNvSpPr>
          <p:nvPr>
            <p:ph idx="1"/>
          </p:nvPr>
        </p:nvSpPr>
        <p:spPr/>
        <p:txBody>
          <a:bodyPr/>
          <a:lstStyle/>
          <a:p>
            <a:pPr marL="0" indent="0">
              <a:buNone/>
            </a:pPr>
            <a:r>
              <a:rPr lang="en-US" dirty="0"/>
              <a:t> </a:t>
            </a:r>
          </a:p>
          <a:p>
            <a:pPr marL="0" indent="0">
              <a:buNone/>
            </a:pPr>
            <a:endParaRPr lang="en-US" dirty="0"/>
          </a:p>
        </p:txBody>
      </p:sp>
      <p:sp>
        <p:nvSpPr>
          <p:cNvPr id="4" name="Title 1">
            <a:extLst>
              <a:ext uri="{FF2B5EF4-FFF2-40B4-BE49-F238E27FC236}">
                <a16:creationId xmlns:a16="http://schemas.microsoft.com/office/drawing/2014/main" id="{9F97B392-E6E2-4440-EA34-E31A85A9D946}"/>
              </a:ext>
            </a:extLst>
          </p:cNvPr>
          <p:cNvSpPr txBox="1">
            <a:spLocks/>
          </p:cNvSpPr>
          <p:nvPr/>
        </p:nvSpPr>
        <p:spPr>
          <a:xfrm>
            <a:off x="684572" y="286639"/>
            <a:ext cx="7583488" cy="1143000"/>
          </a:xfrm>
          <a:prstGeom prst="rect">
            <a:avLst/>
          </a:prstGeom>
        </p:spPr>
        <p:txBody>
          <a:bodyPr vert="horz" lIns="91440" tIns="45720" rIns="91440" bIns="45720" rtlCol="0" anchor="b" anchorCtr="0">
            <a:normAutofit fontScale="90000"/>
          </a:bodyPr>
          <a:lst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a:lstStyle>
          <a:p>
            <a:r>
              <a:rPr lang="en-US" dirty="0"/>
              <a:t>American League – Manager’s Meeting</a:t>
            </a:r>
            <a:br>
              <a:rPr lang="en-US" dirty="0"/>
            </a:br>
            <a:r>
              <a:rPr lang="en-US" sz="2700" i="1" dirty="0">
                <a:solidFill>
                  <a:schemeClr val="accent1"/>
                </a:solidFill>
              </a:rPr>
              <a:t>General Announcements</a:t>
            </a:r>
            <a:endParaRPr lang="en-US" i="1" dirty="0">
              <a:solidFill>
                <a:schemeClr val="accent1"/>
              </a:solidFill>
            </a:endParaRPr>
          </a:p>
        </p:txBody>
      </p:sp>
      <p:sp>
        <p:nvSpPr>
          <p:cNvPr id="5" name="Content Placeholder 2">
            <a:extLst>
              <a:ext uri="{FF2B5EF4-FFF2-40B4-BE49-F238E27FC236}">
                <a16:creationId xmlns:a16="http://schemas.microsoft.com/office/drawing/2014/main" id="{5090C7AF-C438-8814-7D6D-FEE454F60BF2}"/>
              </a:ext>
            </a:extLst>
          </p:cNvPr>
          <p:cNvSpPr txBox="1">
            <a:spLocks/>
          </p:cNvSpPr>
          <p:nvPr/>
        </p:nvSpPr>
        <p:spPr>
          <a:xfrm>
            <a:off x="251858" y="1975957"/>
            <a:ext cx="8207375" cy="4479551"/>
          </a:xfrm>
          <a:prstGeom prst="rect">
            <a:avLst/>
          </a:prstGeom>
        </p:spPr>
        <p:txBody>
          <a:bodyPr vert="horz" lIns="91440" tIns="45720" rIns="91440" bIns="45720" rtlCol="0">
            <a:normAutofit/>
          </a:bodyPr>
          <a:lst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a:lstStyle>
          <a:p>
            <a:pPr>
              <a:buFont typeface="Wingdings" charset="2"/>
              <a:buChar char="q"/>
            </a:pPr>
            <a:r>
              <a:rPr lang="en-US" sz="1600" b="1" dirty="0">
                <a:solidFill>
                  <a:srgbClr val="002060"/>
                </a:solidFill>
              </a:rPr>
              <a:t>General Announcements (cont’d)		</a:t>
            </a:r>
          </a:p>
          <a:p>
            <a:pPr lvl="1">
              <a:buFont typeface="Wingdings" charset="2"/>
              <a:buChar char="q"/>
            </a:pPr>
            <a:r>
              <a:rPr lang="en-US" sz="1400" dirty="0">
                <a:solidFill>
                  <a:srgbClr val="002060"/>
                </a:solidFill>
              </a:rPr>
              <a:t>Weather</a:t>
            </a:r>
          </a:p>
          <a:p>
            <a:pPr lvl="2">
              <a:buFont typeface="Courier New" panose="02070309020205020404" pitchFamily="49" charset="0"/>
              <a:buChar char="o"/>
            </a:pPr>
            <a:r>
              <a:rPr lang="en-US" sz="1200" dirty="0"/>
              <a:t>If there is weather the day of games, we will update our rainout line. </a:t>
            </a:r>
          </a:p>
          <a:p>
            <a:pPr lvl="3">
              <a:buFont typeface="Wingdings" panose="05000000000000000000" pitchFamily="2" charset="2"/>
              <a:buChar char="§"/>
            </a:pPr>
            <a:r>
              <a:rPr lang="en-US" sz="1200" dirty="0"/>
              <a:t>You can view the updates here </a:t>
            </a:r>
            <a:r>
              <a:rPr lang="en-US" sz="1200" dirty="0">
                <a:hlinkClick r:id="rId2"/>
              </a:rPr>
              <a:t>https://rainoutline.com/search/dnis/8167744080</a:t>
            </a:r>
            <a:r>
              <a:rPr lang="en-US" sz="1200" dirty="0"/>
              <a:t> 	</a:t>
            </a:r>
          </a:p>
          <a:p>
            <a:pPr lvl="3">
              <a:buFont typeface="Wingdings" panose="05000000000000000000" pitchFamily="2" charset="2"/>
              <a:buChar char="§"/>
            </a:pPr>
            <a:r>
              <a:rPr lang="en-US" sz="1200" dirty="0"/>
              <a:t>You can also down the iPhone and Android app by clicking on the appropriate app icon on their website.</a:t>
            </a:r>
          </a:p>
          <a:p>
            <a:pPr lvl="3">
              <a:buFont typeface="Wingdings" panose="05000000000000000000" pitchFamily="2" charset="2"/>
              <a:buChar char="§"/>
            </a:pPr>
            <a:r>
              <a:rPr lang="en-US" sz="1200" dirty="0"/>
              <a:t>There is an alert system at Legacy Park. IF there is lightning within 10 miles you will the “siren” sound. At that time, please gather you stuff and head for your car.</a:t>
            </a:r>
          </a:p>
          <a:p>
            <a:pPr lvl="3">
              <a:buFont typeface="Wingdings" panose="05000000000000000000" pitchFamily="2" charset="2"/>
              <a:buChar char="§"/>
            </a:pPr>
            <a:r>
              <a:rPr lang="en-US" sz="1200" dirty="0"/>
              <a:t>Depending on the distance and direction of the storm the Officer on Duty (OD) will update the rainout line with Delayed or Canceled.</a:t>
            </a:r>
          </a:p>
          <a:p>
            <a:pPr lvl="3">
              <a:buFont typeface="Wingdings" panose="05000000000000000000" pitchFamily="2" charset="2"/>
              <a:buChar char="§"/>
            </a:pPr>
            <a:r>
              <a:rPr lang="en-US" sz="1200" dirty="0"/>
              <a:t>No one is allowed to stay on the fields or in the dugouts. Everyone must head to their cars.</a:t>
            </a:r>
          </a:p>
          <a:p>
            <a:pPr lvl="3">
              <a:buFont typeface="Wingdings" panose="05000000000000000000" pitchFamily="2" charset="2"/>
              <a:buChar char="§"/>
            </a:pPr>
            <a:r>
              <a:rPr lang="en-US" sz="1200" dirty="0"/>
              <a:t>Additional information can be found by going to </a:t>
            </a:r>
            <a:r>
              <a:rPr lang="en-US" sz="1200" dirty="0">
                <a:hlinkClick r:id="rId3"/>
              </a:rPr>
              <a:t>http://lsbaseball.com</a:t>
            </a:r>
            <a:r>
              <a:rPr lang="en-US" sz="1200" dirty="0"/>
              <a:t> and clicking on the Weather tab at the top of the page.</a:t>
            </a:r>
          </a:p>
          <a:p>
            <a:pPr lvl="1"/>
            <a:endParaRPr lang="en-US" sz="1400" dirty="0"/>
          </a:p>
        </p:txBody>
      </p:sp>
    </p:spTree>
    <p:extLst>
      <p:ext uri="{BB962C8B-B14F-4D97-AF65-F5344CB8AC3E}">
        <p14:creationId xmlns:p14="http://schemas.microsoft.com/office/powerpoint/2010/main" val="152312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American League – Manager’s Meeting</a:t>
            </a:r>
            <a:br>
              <a:rPr lang="en-US" dirty="0"/>
            </a:br>
            <a:r>
              <a:rPr lang="en-US" sz="2700" i="1" dirty="0">
                <a:solidFill>
                  <a:schemeClr val="accent1"/>
                </a:solidFill>
              </a:rPr>
              <a:t>Equipment</a:t>
            </a:r>
            <a:endParaRPr lang="en-US" i="1" dirty="0">
              <a:solidFill>
                <a:schemeClr val="accent1"/>
              </a:solidFill>
            </a:endParaRPr>
          </a:p>
        </p:txBody>
      </p:sp>
      <p:sp>
        <p:nvSpPr>
          <p:cNvPr id="3" name="Content Placeholder 2"/>
          <p:cNvSpPr>
            <a:spLocks noGrp="1"/>
          </p:cNvSpPr>
          <p:nvPr>
            <p:ph idx="1"/>
          </p:nvPr>
        </p:nvSpPr>
        <p:spPr>
          <a:xfrm>
            <a:off x="460374" y="1949824"/>
            <a:ext cx="8207375" cy="4479551"/>
          </a:xfrm>
        </p:spPr>
        <p:txBody>
          <a:bodyPr>
            <a:normAutofit/>
          </a:bodyPr>
          <a:lstStyle/>
          <a:p>
            <a:pPr>
              <a:buFont typeface="Wingdings" charset="2"/>
              <a:buChar char="q"/>
            </a:pPr>
            <a:r>
              <a:rPr lang="en-US" sz="1600" b="1" dirty="0">
                <a:solidFill>
                  <a:srgbClr val="002060"/>
                </a:solidFill>
              </a:rPr>
              <a:t>Equipment				</a:t>
            </a:r>
          </a:p>
          <a:p>
            <a:pPr lvl="1">
              <a:buFont typeface="Wingdings" charset="2"/>
              <a:buChar char="q"/>
            </a:pPr>
            <a:r>
              <a:rPr lang="en-US" sz="1400" dirty="0">
                <a:solidFill>
                  <a:srgbClr val="002060"/>
                </a:solidFill>
              </a:rPr>
              <a:t>Equipment Pick Up (Legacy Park Shed)		</a:t>
            </a:r>
            <a:r>
              <a:rPr lang="en-US" sz="1400" b="1" dirty="0">
                <a:solidFill>
                  <a:srgbClr val="002060"/>
                </a:solidFill>
              </a:rPr>
              <a:t> League reps will supply dates </a:t>
            </a:r>
            <a:r>
              <a:rPr lang="en-US" sz="1400" dirty="0">
                <a:solidFill>
                  <a:srgbClr val="002060"/>
                </a:solidFill>
              </a:rPr>
              <a:t>	</a:t>
            </a:r>
          </a:p>
          <a:p>
            <a:pPr marL="349250" lvl="1" indent="0">
              <a:buNone/>
            </a:pPr>
            <a:r>
              <a:rPr lang="en-US" sz="1400" dirty="0">
                <a:solidFill>
                  <a:srgbClr val="002060"/>
                </a:solidFill>
              </a:rPr>
              <a:t>	</a:t>
            </a:r>
            <a:r>
              <a:rPr lang="en-US" sz="1200" dirty="0">
                <a:solidFill>
                  <a:srgbClr val="002060"/>
                </a:solidFill>
              </a:rPr>
              <a:t>1801 NE Coneflower Drive, 64086</a:t>
            </a:r>
            <a:r>
              <a:rPr lang="en-US" sz="1400" dirty="0">
                <a:solidFill>
                  <a:srgbClr val="002060"/>
                </a:solidFill>
              </a:rPr>
              <a:t>		</a:t>
            </a:r>
          </a:p>
          <a:p>
            <a:pPr marL="349250" lvl="1" indent="0">
              <a:buNone/>
            </a:pPr>
            <a:r>
              <a:rPr lang="en-US" sz="1200" dirty="0">
                <a:solidFill>
                  <a:srgbClr val="002060"/>
                </a:solidFill>
              </a:rPr>
              <a:t>	(behind Disc Golf Course @ Colbern and Blackwell)		T-Ball/Coach Pitch/Rookie/Pinto</a:t>
            </a:r>
          </a:p>
          <a:p>
            <a:pPr marL="349250" lvl="1" indent="0">
              <a:buNone/>
            </a:pPr>
            <a:r>
              <a:rPr lang="en-US" sz="1200" dirty="0">
                <a:solidFill>
                  <a:srgbClr val="002060"/>
                </a:solidFill>
              </a:rPr>
              <a:t>						Mustang/Bronco/Pony/Colt</a:t>
            </a:r>
          </a:p>
          <a:p>
            <a:pPr lvl="1">
              <a:buFont typeface="Wingdings" charset="2"/>
              <a:buChar char="q"/>
            </a:pPr>
            <a:r>
              <a:rPr lang="en-US" sz="1400" dirty="0">
                <a:solidFill>
                  <a:srgbClr val="002060"/>
                </a:solidFill>
              </a:rPr>
              <a:t>Equipment Provided by LSBA</a:t>
            </a:r>
          </a:p>
          <a:p>
            <a:pPr lvl="2">
              <a:buFont typeface="Courier New"/>
              <a:buChar char="o"/>
            </a:pPr>
            <a:r>
              <a:rPr lang="en-US" sz="1200" dirty="0">
                <a:solidFill>
                  <a:srgbClr val="002060"/>
                </a:solidFill>
              </a:rPr>
              <a:t>Equipment Bag</a:t>
            </a:r>
          </a:p>
          <a:p>
            <a:pPr lvl="2">
              <a:buFont typeface="Courier New"/>
              <a:buChar char="o"/>
            </a:pPr>
            <a:r>
              <a:rPr lang="en-US" sz="1200" dirty="0">
                <a:solidFill>
                  <a:srgbClr val="002060"/>
                </a:solidFill>
              </a:rPr>
              <a:t>2 Helmets (more can be requested at the time of pick up)</a:t>
            </a:r>
          </a:p>
          <a:p>
            <a:pPr lvl="2">
              <a:buFont typeface="Courier New"/>
              <a:buChar char="o"/>
            </a:pPr>
            <a:r>
              <a:rPr lang="en-US" sz="1200" dirty="0">
                <a:solidFill>
                  <a:srgbClr val="002060"/>
                </a:solidFill>
              </a:rPr>
              <a:t>Practice Baseballs</a:t>
            </a:r>
          </a:p>
          <a:p>
            <a:pPr lvl="2">
              <a:buFont typeface="Courier New"/>
              <a:buChar char="o"/>
            </a:pPr>
            <a:r>
              <a:rPr lang="en-US" sz="1200" dirty="0">
                <a:solidFill>
                  <a:srgbClr val="002060"/>
                </a:solidFill>
              </a:rPr>
              <a:t>Practice Bases (if coach wants)</a:t>
            </a:r>
          </a:p>
          <a:p>
            <a:pPr lvl="2">
              <a:buFont typeface="Courier New"/>
              <a:buChar char="o"/>
            </a:pPr>
            <a:r>
              <a:rPr lang="en-US" sz="1200" dirty="0">
                <a:solidFill>
                  <a:srgbClr val="002060"/>
                </a:solidFill>
              </a:rPr>
              <a:t>Catcher’s Equipment – age 9 and up.  (</a:t>
            </a:r>
            <a:r>
              <a:rPr lang="en-US" sz="1200" b="1" i="1" dirty="0">
                <a:solidFill>
                  <a:srgbClr val="002060"/>
                </a:solidFill>
              </a:rPr>
              <a:t>must be returned to LSBA</a:t>
            </a:r>
            <a:r>
              <a:rPr lang="en-US" sz="1200" dirty="0">
                <a:solidFill>
                  <a:srgbClr val="002060"/>
                </a:solidFill>
              </a:rPr>
              <a:t>)</a:t>
            </a:r>
          </a:p>
          <a:p>
            <a:pPr lvl="2">
              <a:buFont typeface="Courier New"/>
              <a:buChar char="o"/>
            </a:pPr>
            <a:r>
              <a:rPr lang="en-US" sz="1200" dirty="0">
                <a:solidFill>
                  <a:srgbClr val="002060"/>
                </a:solidFill>
              </a:rPr>
              <a:t>Hitting tee (</a:t>
            </a:r>
            <a:r>
              <a:rPr lang="en-US" sz="1200" b="1" i="1" dirty="0">
                <a:solidFill>
                  <a:srgbClr val="002060"/>
                </a:solidFill>
              </a:rPr>
              <a:t>T-Ball &amp; Coach Pitch only</a:t>
            </a:r>
            <a:r>
              <a:rPr lang="en-US" sz="1200" dirty="0">
                <a:solidFill>
                  <a:srgbClr val="002060"/>
                </a:solidFill>
              </a:rPr>
              <a:t>)</a:t>
            </a:r>
          </a:p>
          <a:p>
            <a:pPr lvl="2">
              <a:buFont typeface="Courier New"/>
              <a:buChar char="o"/>
            </a:pPr>
            <a:r>
              <a:rPr lang="en-US" sz="1200" b="1" dirty="0">
                <a:solidFill>
                  <a:srgbClr val="002060"/>
                </a:solidFill>
              </a:rPr>
              <a:t>Game Balls (one per game)  – provided at uniform pickup</a:t>
            </a:r>
          </a:p>
          <a:p>
            <a:pPr lvl="2">
              <a:buFont typeface="Courier New"/>
              <a:buChar char="o"/>
            </a:pPr>
            <a:r>
              <a:rPr lang="en-US" sz="1200" b="1" dirty="0">
                <a:solidFill>
                  <a:srgbClr val="002060"/>
                </a:solidFill>
              </a:rPr>
              <a:t>Game Changer to be used</a:t>
            </a:r>
          </a:p>
        </p:txBody>
      </p:sp>
    </p:spTree>
    <p:extLst>
      <p:ext uri="{BB962C8B-B14F-4D97-AF65-F5344CB8AC3E}">
        <p14:creationId xmlns:p14="http://schemas.microsoft.com/office/powerpoint/2010/main" val="2471110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American League – Manager’s Meeting</a:t>
            </a:r>
            <a:br>
              <a:rPr lang="en-US" dirty="0"/>
            </a:br>
            <a:r>
              <a:rPr lang="en-US" sz="2700" i="1" dirty="0">
                <a:solidFill>
                  <a:schemeClr val="accent1"/>
                </a:solidFill>
              </a:rPr>
              <a:t>Uniforms / Team Pictures</a:t>
            </a:r>
            <a:endParaRPr lang="en-US" i="1" dirty="0">
              <a:solidFill>
                <a:schemeClr val="accent1"/>
              </a:solidFill>
            </a:endParaRPr>
          </a:p>
        </p:txBody>
      </p:sp>
      <p:sp>
        <p:nvSpPr>
          <p:cNvPr id="3" name="Content Placeholder 2"/>
          <p:cNvSpPr>
            <a:spLocks noGrp="1"/>
          </p:cNvSpPr>
          <p:nvPr>
            <p:ph idx="1"/>
          </p:nvPr>
        </p:nvSpPr>
        <p:spPr>
          <a:xfrm>
            <a:off x="460374" y="1949824"/>
            <a:ext cx="8207375" cy="4479551"/>
          </a:xfrm>
        </p:spPr>
        <p:txBody>
          <a:bodyPr>
            <a:normAutofit/>
          </a:bodyPr>
          <a:lstStyle/>
          <a:p>
            <a:pPr>
              <a:buFont typeface="Wingdings" charset="2"/>
              <a:buChar char="q"/>
            </a:pPr>
            <a:r>
              <a:rPr lang="en-US" sz="1500" b="1" dirty="0">
                <a:solidFill>
                  <a:srgbClr val="002060"/>
                </a:solidFill>
              </a:rPr>
              <a:t>Uniform Pick-Up				Rick Murrow – President</a:t>
            </a:r>
          </a:p>
          <a:p>
            <a:pPr lvl="1">
              <a:buFont typeface="Wingdings" charset="2"/>
              <a:buChar char="q"/>
            </a:pPr>
            <a:r>
              <a:rPr lang="en-US" sz="1400" dirty="0">
                <a:solidFill>
                  <a:srgbClr val="002060"/>
                </a:solidFill>
              </a:rPr>
              <a:t>Uniforms – Games/Tournament</a:t>
            </a:r>
          </a:p>
          <a:p>
            <a:pPr lvl="2">
              <a:buFont typeface="Courier New" charset="0"/>
              <a:buChar char="o"/>
            </a:pPr>
            <a:r>
              <a:rPr lang="en-US" sz="1200" dirty="0">
                <a:solidFill>
                  <a:srgbClr val="002060"/>
                </a:solidFill>
              </a:rPr>
              <a:t>Hat</a:t>
            </a:r>
          </a:p>
          <a:p>
            <a:pPr lvl="2">
              <a:buFont typeface="Courier New" charset="0"/>
              <a:buChar char="o"/>
            </a:pPr>
            <a:r>
              <a:rPr lang="en-US" sz="1200" dirty="0">
                <a:solidFill>
                  <a:srgbClr val="002060"/>
                </a:solidFill>
              </a:rPr>
              <a:t>Shirt (Names can be put on the shirts, but </a:t>
            </a:r>
            <a:r>
              <a:rPr lang="en-US" sz="1200" b="1" u="sng" dirty="0">
                <a:solidFill>
                  <a:srgbClr val="002060"/>
                </a:solidFill>
              </a:rPr>
              <a:t>No</a:t>
            </a:r>
            <a:r>
              <a:rPr lang="en-US" sz="1200" b="1" dirty="0">
                <a:solidFill>
                  <a:srgbClr val="002060"/>
                </a:solidFill>
              </a:rPr>
              <a:t> Nicknames</a:t>
            </a:r>
            <a:r>
              <a:rPr lang="en-US" sz="1200" dirty="0">
                <a:solidFill>
                  <a:srgbClr val="002060"/>
                </a:solidFill>
              </a:rPr>
              <a:t>)</a:t>
            </a:r>
          </a:p>
          <a:p>
            <a:pPr lvl="2">
              <a:buFont typeface="Courier New" charset="0"/>
              <a:buChar char="o"/>
            </a:pPr>
            <a:r>
              <a:rPr lang="en-US" sz="1200" dirty="0">
                <a:solidFill>
                  <a:srgbClr val="002060"/>
                </a:solidFill>
              </a:rPr>
              <a:t>White or Gray Pants (with or without belt)</a:t>
            </a:r>
          </a:p>
          <a:p>
            <a:pPr lvl="2">
              <a:buFont typeface="Courier New" charset="0"/>
              <a:buChar char="o"/>
            </a:pPr>
            <a:r>
              <a:rPr lang="en-US" sz="1200" dirty="0">
                <a:solidFill>
                  <a:srgbClr val="002060"/>
                </a:solidFill>
              </a:rPr>
              <a:t>Cleats or Tennis Shoes</a:t>
            </a:r>
          </a:p>
          <a:p>
            <a:pPr lvl="3">
              <a:buFont typeface="Courier New" charset="0"/>
              <a:buChar char="o"/>
            </a:pPr>
            <a:r>
              <a:rPr lang="en-US" sz="1200" dirty="0">
                <a:solidFill>
                  <a:srgbClr val="002060"/>
                </a:solidFill>
              </a:rPr>
              <a:t>Metal cleats ONLY for colt division only on fields 5-8. Pony and below should play with molded cleats.</a:t>
            </a:r>
          </a:p>
          <a:p>
            <a:pPr lvl="1">
              <a:buFont typeface="Wingdings" charset="2"/>
              <a:buChar char="q"/>
            </a:pPr>
            <a:r>
              <a:rPr lang="en-US" sz="1400" dirty="0">
                <a:solidFill>
                  <a:srgbClr val="002060"/>
                </a:solidFill>
              </a:rPr>
              <a:t>Uniform Pick-Up Date			TBD</a:t>
            </a:r>
            <a:endParaRPr lang="en-US" sz="1300" dirty="0">
              <a:solidFill>
                <a:srgbClr val="002060"/>
              </a:solidFill>
            </a:endParaRPr>
          </a:p>
          <a:p>
            <a:pPr>
              <a:buFont typeface="Wingdings" charset="2"/>
              <a:buChar char="q"/>
            </a:pPr>
            <a:r>
              <a:rPr lang="en-US" sz="1500" b="1" dirty="0">
                <a:solidFill>
                  <a:srgbClr val="002060"/>
                </a:solidFill>
              </a:rPr>
              <a:t>Team Pictures				</a:t>
            </a:r>
          </a:p>
          <a:p>
            <a:pPr lvl="1">
              <a:buFont typeface="Wingdings" charset="2"/>
              <a:buChar char="q"/>
            </a:pPr>
            <a:r>
              <a:rPr lang="en-US" sz="1200" dirty="0">
                <a:solidFill>
                  <a:srgbClr val="002060"/>
                </a:solidFill>
              </a:rPr>
              <a:t>Summit Studio				</a:t>
            </a:r>
          </a:p>
          <a:p>
            <a:pPr lvl="2">
              <a:buFont typeface="Courier New" charset="0"/>
              <a:buChar char="o"/>
            </a:pPr>
            <a:r>
              <a:rPr lang="en-US" sz="1200" dirty="0">
                <a:solidFill>
                  <a:srgbClr val="002060"/>
                </a:solidFill>
              </a:rPr>
              <a:t>Ashley (from Summit Studio) will contact Team Managers by email</a:t>
            </a:r>
          </a:p>
          <a:p>
            <a:pPr lvl="2">
              <a:buFont typeface="Courier New" charset="0"/>
              <a:buChar char="o"/>
            </a:pPr>
            <a:r>
              <a:rPr lang="en-US" sz="1200" dirty="0">
                <a:solidFill>
                  <a:srgbClr val="002060"/>
                </a:solidFill>
              </a:rPr>
              <a:t>Summit Studio and Team Managers will coordinate date/time</a:t>
            </a:r>
          </a:p>
        </p:txBody>
      </p:sp>
    </p:spTree>
    <p:extLst>
      <p:ext uri="{BB962C8B-B14F-4D97-AF65-F5344CB8AC3E}">
        <p14:creationId xmlns:p14="http://schemas.microsoft.com/office/powerpoint/2010/main" val="24947898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7B71413B1FA64BB25F013F50DC836D" ma:contentTypeVersion="4" ma:contentTypeDescription="Create a new document." ma:contentTypeScope="" ma:versionID="7b36fddaff0ea3189085a90f8fb778ae">
  <xsd:schema xmlns:xsd="http://www.w3.org/2001/XMLSchema" xmlns:xs="http://www.w3.org/2001/XMLSchema" xmlns:p="http://schemas.microsoft.com/office/2006/metadata/properties" xmlns:ns2="bd2e7dd2-fd29-416e-a7c3-ca7ff79b5bbf" xmlns:ns3="2a1b3c79-345d-4906-97f9-1dbc2e22b543" targetNamespace="http://schemas.microsoft.com/office/2006/metadata/properties" ma:root="true" ma:fieldsID="38b2602a141c6f0441f59809ec3e0286" ns2:_="" ns3:_="">
    <xsd:import namespace="bd2e7dd2-fd29-416e-a7c3-ca7ff79b5bbf"/>
    <xsd:import namespace="2a1b3c79-345d-4906-97f9-1dbc2e22b54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2e7dd2-fd29-416e-a7c3-ca7ff79b5b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1b3c79-345d-4906-97f9-1dbc2e22b54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126882-29A9-4F88-8B7E-D925E4A5FD77}">
  <ds:schemaRefs>
    <ds:schemaRef ds:uri="http://schemas.microsoft.com/office/2006/metadata/contentType"/>
    <ds:schemaRef ds:uri="http://schemas.microsoft.com/office/2006/metadata/properties/metaAttributes"/>
    <ds:schemaRef ds:uri="http://www.w3.org/2000/xmlns/"/>
    <ds:schemaRef ds:uri="http://www.w3.org/2001/XMLSchema"/>
    <ds:schemaRef ds:uri="bd2e7dd2-fd29-416e-a7c3-ca7ff79b5bbf"/>
    <ds:schemaRef ds:uri="2a1b3c79-345d-4906-97f9-1dbc2e22b543"/>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D79D35A-4A27-4E79-AB80-68D858D0906C}">
  <ds:schemaRefs>
    <ds:schemaRef ds:uri="http://purl.org/dc/elements/1.1/"/>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www.w3.org/XML/1998/namespace"/>
    <ds:schemaRef ds:uri="2a1b3c79-345d-4906-97f9-1dbc2e22b543"/>
    <ds:schemaRef ds:uri="bd2e7dd2-fd29-416e-a7c3-ca7ff79b5bbf"/>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362371AB-01FC-47A7-B98D-3F080C49C16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Pixel.thmx</Template>
  <TotalTime>7570</TotalTime>
  <Words>1331</Words>
  <Application>Microsoft Office PowerPoint</Application>
  <PresentationFormat>On-screen Show (4:3)</PresentationFormat>
  <Paragraphs>125</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Calibri</vt:lpstr>
      <vt:lpstr>Corbel</vt:lpstr>
      <vt:lpstr>Courier New</vt:lpstr>
      <vt:lpstr>Wingdings</vt:lpstr>
      <vt:lpstr>Wingdings 2</vt:lpstr>
      <vt:lpstr>Pixel</vt:lpstr>
      <vt:lpstr>LEE’S SUMMIT BASEBALL ASSOCIATION</vt:lpstr>
      <vt:lpstr>American League – Manager’s Meeting Agenda</vt:lpstr>
      <vt:lpstr>American League – Manager’s Meeting Call Meeting to Order / Introductions</vt:lpstr>
      <vt:lpstr>American League – Manager’s Meeting Umpires</vt:lpstr>
      <vt:lpstr>American League – Manager’s Meeting General Announcements</vt:lpstr>
      <vt:lpstr>American League – Manager’s Meeting General Announcements</vt:lpstr>
      <vt:lpstr> </vt:lpstr>
      <vt:lpstr>American League – Manager’s Meeting Equipment</vt:lpstr>
      <vt:lpstr>American League – Manager’s Meeting Uniforms / Team Pictures</vt:lpstr>
      <vt:lpstr>American League – Manager’s Meeting Schedules</vt:lpstr>
      <vt:lpstr>American League Manager’s Meeting</vt:lpstr>
      <vt:lpstr>American League – Manager’s Meeting New Business &amp; AL Division Break Out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Lee’s Summit Baseball Association</dc:title>
  <dc:creator>Danny Lake</dc:creator>
  <cp:lastModifiedBy>Rick Murrow</cp:lastModifiedBy>
  <cp:revision>108</cp:revision>
  <cp:lastPrinted>2015-03-19T22:38:21Z</cp:lastPrinted>
  <dcterms:created xsi:type="dcterms:W3CDTF">2015-03-19T20:42:26Z</dcterms:created>
  <dcterms:modified xsi:type="dcterms:W3CDTF">2026-03-10T23:32:35Z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0x0101008A7B71413B1FA64BB25F013F50DC836D</vt:lpwstr>
  </property>
</Properties>
</file>